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1" r:id="rId2"/>
    <p:sldId id="308" r:id="rId3"/>
    <p:sldId id="309" r:id="rId4"/>
    <p:sldId id="319" r:id="rId5"/>
    <p:sldId id="321" r:id="rId6"/>
    <p:sldId id="323" r:id="rId7"/>
    <p:sldId id="314" r:id="rId8"/>
    <p:sldId id="322" r:id="rId9"/>
    <p:sldId id="315" r:id="rId10"/>
    <p:sldId id="306" r:id="rId11"/>
    <p:sldId id="307" r:id="rId12"/>
    <p:sldId id="317" r:id="rId13"/>
    <p:sldId id="324" r:id="rId14"/>
    <p:sldId id="316" r:id="rId15"/>
    <p:sldId id="325" r:id="rId16"/>
    <p:sldId id="257" r:id="rId17"/>
    <p:sldId id="258" r:id="rId18"/>
    <p:sldId id="259" r:id="rId19"/>
    <p:sldId id="260" r:id="rId20"/>
    <p:sldId id="261" r:id="rId21"/>
    <p:sldId id="262" r:id="rId22"/>
    <p:sldId id="263" r:id="rId23"/>
    <p:sldId id="264" r:id="rId24"/>
    <p:sldId id="265" r:id="rId25"/>
    <p:sldId id="266" r:id="rId26"/>
    <p:sldId id="267" r:id="rId27"/>
    <p:sldId id="268" r:id="rId28"/>
    <p:sldId id="269" r:id="rId29"/>
    <p:sldId id="270" r:id="rId30"/>
    <p:sldId id="318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12" r:id="rId54"/>
    <p:sldId id="313" r:id="rId5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7CFF"/>
    <a:srgbClr val="404040"/>
    <a:srgbClr val="9D9D9D"/>
    <a:srgbClr val="757575"/>
    <a:srgbClr val="454545"/>
    <a:srgbClr val="3366FF"/>
    <a:srgbClr val="9F5F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46F890A9-2807-4EBB-B81D-B2AA78EC7F39}" styleName="어두운 스타일 2 - 강조 5/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36" autoAdjust="0"/>
    <p:restoredTop sz="94660"/>
  </p:normalViewPr>
  <p:slideViewPr>
    <p:cSldViewPr snapToGrid="0">
      <p:cViewPr varScale="1">
        <p:scale>
          <a:sx n="87" d="100"/>
          <a:sy n="87" d="100"/>
        </p:scale>
        <p:origin x="-619" y="-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677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059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4047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638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572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2544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5026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4780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2567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9077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2602-DF05-4530-BFBF-EAF249EC2833}" type="datetimeFigureOut">
              <a:rPr lang="ko-KR" altLang="en-US" smtClean="0"/>
              <a:t>2016-05-14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161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7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82602-DF05-4530-BFBF-EAF249EC2833}" type="datetimeFigureOut">
              <a:rPr lang="ko-KR" altLang="en-US" smtClean="0"/>
              <a:t>2016-05-14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4EDD7-D08E-48E6-BF2D-6D7F659E8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3756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09557" y="4277779"/>
            <a:ext cx="492525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1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     </a:t>
            </a:r>
            <a:r>
              <a:rPr lang="en-US" altLang="ko-KR" sz="5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ouHyoo</a:t>
            </a:r>
            <a:endParaRPr lang="en-US" altLang="ko-KR" sz="5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/>
            <a:endParaRPr lang="en-US" altLang="ko-KR" sz="5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/>
            <a:endParaRPr lang="en-US" altLang="ko-KR" sz="5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/>
            <a:endParaRPr lang="en-US" altLang="ko-KR" sz="5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/>
            <a:endParaRPr lang="en-US" altLang="ko-KR" sz="5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/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by. </a:t>
            </a:r>
            <a:r>
              <a:rPr lang="en-US" altLang="ko-KR" sz="2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Team_Youhyoo</a:t>
            </a:r>
            <a:endParaRPr lang="ko-KR" altLang="en-US" sz="5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09557" y="4235576"/>
            <a:ext cx="982961" cy="14465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8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Y</a:t>
            </a:r>
            <a:endParaRPr lang="ko-KR" altLang="en-US" sz="8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55472" y="4235576"/>
            <a:ext cx="37994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err="1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조건별</a:t>
            </a:r>
            <a:r>
              <a:rPr lang="ko-KR" altLang="en-US" sz="32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ko-KR" altLang="en-US" sz="3200" dirty="0" err="1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펜션</a:t>
            </a:r>
            <a:r>
              <a:rPr lang="ko-KR" altLang="en-US" sz="32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 검색 포탈</a:t>
            </a:r>
            <a:endParaRPr lang="ko-KR" altLang="en-US" sz="3200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0683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" name="직선 연결선 90"/>
          <p:cNvCxnSpPr/>
          <p:nvPr/>
        </p:nvCxnSpPr>
        <p:spPr>
          <a:xfrm>
            <a:off x="8241671" y="2999053"/>
            <a:ext cx="0" cy="3004738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연결선 103"/>
          <p:cNvCxnSpPr/>
          <p:nvPr/>
        </p:nvCxnSpPr>
        <p:spPr>
          <a:xfrm>
            <a:off x="7571667" y="3005907"/>
            <a:ext cx="679529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/>
          <p:cNvCxnSpPr/>
          <p:nvPr/>
        </p:nvCxnSpPr>
        <p:spPr>
          <a:xfrm>
            <a:off x="6641420" y="2982674"/>
            <a:ext cx="0" cy="3001666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연결선 102"/>
          <p:cNvCxnSpPr/>
          <p:nvPr/>
        </p:nvCxnSpPr>
        <p:spPr>
          <a:xfrm>
            <a:off x="6124907" y="2999053"/>
            <a:ext cx="497463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280025" y="568332"/>
            <a:ext cx="149752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Site</a:t>
            </a:r>
          </a:p>
          <a:p>
            <a:r>
              <a:rPr lang="en-US" altLang="ko-KR" sz="32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32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6392689" y="298007"/>
            <a:ext cx="636053" cy="640626"/>
            <a:chOff x="4989043" y="741218"/>
            <a:chExt cx="636053" cy="640626"/>
          </a:xfrm>
        </p:grpSpPr>
        <p:pic>
          <p:nvPicPr>
            <p:cNvPr id="112" name="그림 11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113" name="직사각형 112"/>
            <p:cNvSpPr/>
            <p:nvPr/>
          </p:nvSpPr>
          <p:spPr>
            <a:xfrm>
              <a:off x="5134256" y="1166400"/>
              <a:ext cx="490840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Index</a:t>
              </a:r>
              <a:endParaRPr lang="ko-KR" altLang="en-US" sz="800" dirty="0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8786492" y="4580186"/>
            <a:ext cx="1567607" cy="1181448"/>
            <a:chOff x="4167775" y="920857"/>
            <a:chExt cx="1567607" cy="1181448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127" name="직사각형 126"/>
            <p:cNvSpPr/>
            <p:nvPr/>
          </p:nvSpPr>
          <p:spPr>
            <a:xfrm>
              <a:off x="4282740" y="1394419"/>
              <a:ext cx="1452642" cy="707886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Pension, Room,</a:t>
              </a:r>
            </a:p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Roomdetail_Support,</a:t>
              </a:r>
              <a:endParaRPr lang="en-US" altLang="ko-KR" sz="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  <a:p>
              <a:r>
                <a:rPr lang="en-US" altLang="ko-KR" sz="800" dirty="0" err="1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Roomdetail_Fucility</a:t>
              </a:r>
              <a:r>
                <a:rPr lang="en-US" altLang="ko-KR" sz="800" dirty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,</a:t>
              </a:r>
            </a:p>
            <a:p>
              <a:r>
                <a:rPr lang="en-US" altLang="ko-KR" sz="800" dirty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Roomdetail_Structure,</a:t>
              </a:r>
            </a:p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Roomdetail_Using</a:t>
              </a:r>
            </a:p>
          </p:txBody>
        </p:sp>
      </p:grpSp>
      <p:grpSp>
        <p:nvGrpSpPr>
          <p:cNvPr id="152" name="그룹 151"/>
          <p:cNvGrpSpPr/>
          <p:nvPr/>
        </p:nvGrpSpPr>
        <p:grpSpPr>
          <a:xfrm>
            <a:off x="4104294" y="700279"/>
            <a:ext cx="769311" cy="935227"/>
            <a:chOff x="4167775" y="920857"/>
            <a:chExt cx="769311" cy="935227"/>
          </a:xfrm>
        </p:grpSpPr>
        <p:pic>
          <p:nvPicPr>
            <p:cNvPr id="153" name="그림 15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154" name="직사각형 153"/>
            <p:cNvSpPr/>
            <p:nvPr/>
          </p:nvSpPr>
          <p:spPr>
            <a:xfrm>
              <a:off x="4282740" y="1394419"/>
              <a:ext cx="654346" cy="46166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Order,</a:t>
              </a:r>
            </a:p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Pension,</a:t>
              </a:r>
            </a:p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Room</a:t>
              </a:r>
              <a:endParaRPr lang="ko-KR" altLang="en-US" sz="800" dirty="0"/>
            </a:p>
          </p:txBody>
        </p:sp>
      </p:grpSp>
      <p:grpSp>
        <p:nvGrpSpPr>
          <p:cNvPr id="155" name="그룹 154"/>
          <p:cNvGrpSpPr/>
          <p:nvPr/>
        </p:nvGrpSpPr>
        <p:grpSpPr>
          <a:xfrm>
            <a:off x="2511834" y="4580186"/>
            <a:ext cx="734045" cy="689006"/>
            <a:chOff x="4167775" y="920857"/>
            <a:chExt cx="734045" cy="689006"/>
          </a:xfrm>
        </p:grpSpPr>
        <p:pic>
          <p:nvPicPr>
            <p:cNvPr id="157" name="그림 15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158" name="직사각형 157"/>
            <p:cNvSpPr/>
            <p:nvPr/>
          </p:nvSpPr>
          <p:spPr>
            <a:xfrm>
              <a:off x="4282740" y="1394419"/>
              <a:ext cx="619080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Pension</a:t>
              </a:r>
              <a:endParaRPr lang="ko-KR" altLang="en-US" sz="800" dirty="0"/>
            </a:p>
          </p:txBody>
        </p:sp>
      </p:grpSp>
      <p:grpSp>
        <p:nvGrpSpPr>
          <p:cNvPr id="159" name="그룹 158"/>
          <p:cNvGrpSpPr/>
          <p:nvPr/>
        </p:nvGrpSpPr>
        <p:grpSpPr>
          <a:xfrm>
            <a:off x="2464209" y="2466149"/>
            <a:ext cx="955050" cy="640626"/>
            <a:chOff x="4989043" y="741218"/>
            <a:chExt cx="955050" cy="640626"/>
          </a:xfrm>
        </p:grpSpPr>
        <p:pic>
          <p:nvPicPr>
            <p:cNvPr id="160" name="그림 15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161" name="직사각형 160"/>
            <p:cNvSpPr/>
            <p:nvPr/>
          </p:nvSpPr>
          <p:spPr>
            <a:xfrm>
              <a:off x="5134256" y="1166400"/>
              <a:ext cx="809837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err="1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S_Location</a:t>
              </a:r>
              <a:endParaRPr lang="ko-KR" altLang="en-US" sz="800" dirty="0"/>
            </a:p>
          </p:txBody>
        </p:sp>
      </p:grpSp>
      <p:grpSp>
        <p:nvGrpSpPr>
          <p:cNvPr id="166" name="그룹 165"/>
          <p:cNvGrpSpPr/>
          <p:nvPr/>
        </p:nvGrpSpPr>
        <p:grpSpPr>
          <a:xfrm>
            <a:off x="4015112" y="4580186"/>
            <a:ext cx="734045" cy="689006"/>
            <a:chOff x="4167775" y="920857"/>
            <a:chExt cx="734045" cy="689006"/>
          </a:xfrm>
        </p:grpSpPr>
        <p:pic>
          <p:nvPicPr>
            <p:cNvPr id="167" name="그림 16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168" name="직사각형 167"/>
            <p:cNvSpPr/>
            <p:nvPr/>
          </p:nvSpPr>
          <p:spPr>
            <a:xfrm>
              <a:off x="4282740" y="1394419"/>
              <a:ext cx="619080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Pension</a:t>
              </a:r>
              <a:endParaRPr lang="ko-KR" altLang="en-US" sz="800" dirty="0"/>
            </a:p>
          </p:txBody>
        </p:sp>
      </p:grpSp>
      <p:grpSp>
        <p:nvGrpSpPr>
          <p:cNvPr id="172" name="그룹 171"/>
          <p:cNvGrpSpPr/>
          <p:nvPr/>
        </p:nvGrpSpPr>
        <p:grpSpPr>
          <a:xfrm>
            <a:off x="5564797" y="4580186"/>
            <a:ext cx="734045" cy="689006"/>
            <a:chOff x="4167775" y="920857"/>
            <a:chExt cx="734045" cy="689006"/>
          </a:xfrm>
        </p:grpSpPr>
        <p:pic>
          <p:nvPicPr>
            <p:cNvPr id="173" name="그림 17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174" name="직사각형 173"/>
            <p:cNvSpPr/>
            <p:nvPr/>
          </p:nvSpPr>
          <p:spPr>
            <a:xfrm>
              <a:off x="4282740" y="1394419"/>
              <a:ext cx="619080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Pension</a:t>
              </a:r>
            </a:p>
          </p:txBody>
        </p:sp>
      </p:grpSp>
      <p:grpSp>
        <p:nvGrpSpPr>
          <p:cNvPr id="175" name="그룹 174"/>
          <p:cNvGrpSpPr/>
          <p:nvPr/>
        </p:nvGrpSpPr>
        <p:grpSpPr>
          <a:xfrm>
            <a:off x="5526697" y="2466149"/>
            <a:ext cx="826810" cy="640626"/>
            <a:chOff x="4989043" y="741218"/>
            <a:chExt cx="826810" cy="640626"/>
          </a:xfrm>
        </p:grpSpPr>
        <p:pic>
          <p:nvPicPr>
            <p:cNvPr id="176" name="그림 17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177" name="직사각형 176"/>
            <p:cNvSpPr/>
            <p:nvPr/>
          </p:nvSpPr>
          <p:spPr>
            <a:xfrm>
              <a:off x="5134256" y="1166400"/>
              <a:ext cx="681597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err="1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S_OnMap</a:t>
              </a:r>
              <a:endParaRPr lang="ko-KR" altLang="en-US" sz="800" dirty="0"/>
            </a:p>
          </p:txBody>
        </p:sp>
      </p:grpSp>
      <p:grpSp>
        <p:nvGrpSpPr>
          <p:cNvPr id="178" name="그룹 177"/>
          <p:cNvGrpSpPr/>
          <p:nvPr/>
        </p:nvGrpSpPr>
        <p:grpSpPr>
          <a:xfrm>
            <a:off x="7091242" y="4580186"/>
            <a:ext cx="769311" cy="935227"/>
            <a:chOff x="4167775" y="920857"/>
            <a:chExt cx="769311" cy="935227"/>
          </a:xfrm>
        </p:grpSpPr>
        <p:pic>
          <p:nvPicPr>
            <p:cNvPr id="179" name="그림 17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180" name="직사각형 179"/>
            <p:cNvSpPr/>
            <p:nvPr/>
          </p:nvSpPr>
          <p:spPr>
            <a:xfrm>
              <a:off x="4282740" y="1394419"/>
              <a:ext cx="654346" cy="46166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Order,</a:t>
              </a:r>
            </a:p>
            <a:p>
              <a:r>
                <a:rPr lang="en-US" altLang="ko-KR" sz="800" dirty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Pension,</a:t>
              </a:r>
            </a:p>
            <a:p>
              <a:r>
                <a:rPr lang="en-US" altLang="ko-KR" sz="800" dirty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Room</a:t>
              </a:r>
              <a:endParaRPr lang="ko-KR" altLang="en-US" sz="800" dirty="0"/>
            </a:p>
          </p:txBody>
        </p:sp>
      </p:grpSp>
      <p:grpSp>
        <p:nvGrpSpPr>
          <p:cNvPr id="181" name="그룹 180"/>
          <p:cNvGrpSpPr/>
          <p:nvPr/>
        </p:nvGrpSpPr>
        <p:grpSpPr>
          <a:xfrm>
            <a:off x="7072192" y="2466149"/>
            <a:ext cx="794750" cy="640626"/>
            <a:chOff x="4989043" y="741218"/>
            <a:chExt cx="794750" cy="640626"/>
          </a:xfrm>
        </p:grpSpPr>
        <p:pic>
          <p:nvPicPr>
            <p:cNvPr id="182" name="그림 18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183" name="직사각형 182"/>
            <p:cNvSpPr/>
            <p:nvPr/>
          </p:nvSpPr>
          <p:spPr>
            <a:xfrm>
              <a:off x="5134256" y="1166400"/>
              <a:ext cx="649537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err="1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S_Group</a:t>
              </a:r>
              <a:endParaRPr lang="ko-KR" altLang="en-US" sz="800" dirty="0"/>
            </a:p>
          </p:txBody>
        </p:sp>
      </p:grpSp>
      <p:grpSp>
        <p:nvGrpSpPr>
          <p:cNvPr id="187" name="그룹 186"/>
          <p:cNvGrpSpPr/>
          <p:nvPr/>
        </p:nvGrpSpPr>
        <p:grpSpPr>
          <a:xfrm>
            <a:off x="8691242" y="2466149"/>
            <a:ext cx="955050" cy="640626"/>
            <a:chOff x="4989043" y="741218"/>
            <a:chExt cx="955050" cy="640626"/>
          </a:xfrm>
        </p:grpSpPr>
        <p:pic>
          <p:nvPicPr>
            <p:cNvPr id="188" name="그림 18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189" name="직사각형 188"/>
            <p:cNvSpPr/>
            <p:nvPr/>
          </p:nvSpPr>
          <p:spPr>
            <a:xfrm>
              <a:off x="5134256" y="1166400"/>
              <a:ext cx="809837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err="1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S_OneShot</a:t>
              </a:r>
              <a:endParaRPr lang="ko-KR" altLang="en-US" sz="800" dirty="0"/>
            </a:p>
          </p:txBody>
        </p:sp>
      </p:grpSp>
      <p:cxnSp>
        <p:nvCxnSpPr>
          <p:cNvPr id="66" name="직선 연결선 65"/>
          <p:cNvCxnSpPr/>
          <p:nvPr/>
        </p:nvCxnSpPr>
        <p:spPr>
          <a:xfrm>
            <a:off x="2645849" y="1860016"/>
            <a:ext cx="6257281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/>
          <p:cNvCxnSpPr/>
          <p:nvPr/>
        </p:nvCxnSpPr>
        <p:spPr>
          <a:xfrm>
            <a:off x="6887326" y="900151"/>
            <a:ext cx="0" cy="97370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>
            <a:off x="2668395" y="1858132"/>
            <a:ext cx="0" cy="60066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/>
          <p:cNvCxnSpPr/>
          <p:nvPr/>
        </p:nvCxnSpPr>
        <p:spPr>
          <a:xfrm>
            <a:off x="8890582" y="1876590"/>
            <a:ext cx="0" cy="60066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화살표 연결선 85"/>
          <p:cNvCxnSpPr/>
          <p:nvPr/>
        </p:nvCxnSpPr>
        <p:spPr>
          <a:xfrm>
            <a:off x="4161720" y="1865482"/>
            <a:ext cx="0" cy="60066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화살표 연결선 86"/>
          <p:cNvCxnSpPr/>
          <p:nvPr/>
        </p:nvCxnSpPr>
        <p:spPr>
          <a:xfrm>
            <a:off x="5673305" y="1865482"/>
            <a:ext cx="0" cy="60066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화살표 연결선 87"/>
          <p:cNvCxnSpPr/>
          <p:nvPr/>
        </p:nvCxnSpPr>
        <p:spPr>
          <a:xfrm>
            <a:off x="7228325" y="1858131"/>
            <a:ext cx="0" cy="60066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/>
          <p:cNvCxnSpPr/>
          <p:nvPr/>
        </p:nvCxnSpPr>
        <p:spPr>
          <a:xfrm>
            <a:off x="3593863" y="5984340"/>
            <a:ext cx="7083662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/>
          <p:cNvCxnSpPr/>
          <p:nvPr/>
        </p:nvCxnSpPr>
        <p:spPr>
          <a:xfrm>
            <a:off x="5090308" y="2991105"/>
            <a:ext cx="0" cy="2993235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연결선 94"/>
          <p:cNvCxnSpPr/>
          <p:nvPr/>
        </p:nvCxnSpPr>
        <p:spPr>
          <a:xfrm>
            <a:off x="3593863" y="2982674"/>
            <a:ext cx="0" cy="3001666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/>
          <p:cNvCxnSpPr/>
          <p:nvPr/>
        </p:nvCxnSpPr>
        <p:spPr>
          <a:xfrm>
            <a:off x="10661021" y="3005907"/>
            <a:ext cx="0" cy="2955011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연결선 99"/>
          <p:cNvCxnSpPr/>
          <p:nvPr/>
        </p:nvCxnSpPr>
        <p:spPr>
          <a:xfrm>
            <a:off x="3382390" y="2999053"/>
            <a:ext cx="211473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연결선 101"/>
          <p:cNvCxnSpPr/>
          <p:nvPr/>
        </p:nvCxnSpPr>
        <p:spPr>
          <a:xfrm>
            <a:off x="4757499" y="2999053"/>
            <a:ext cx="351859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직선 연결선 104"/>
          <p:cNvCxnSpPr/>
          <p:nvPr/>
        </p:nvCxnSpPr>
        <p:spPr>
          <a:xfrm>
            <a:off x="9636767" y="3005907"/>
            <a:ext cx="1031233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직선 화살표 연결선 114"/>
          <p:cNvCxnSpPr/>
          <p:nvPr/>
        </p:nvCxnSpPr>
        <p:spPr>
          <a:xfrm>
            <a:off x="4183970" y="5984340"/>
            <a:ext cx="0" cy="868601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연결선 119"/>
          <p:cNvCxnSpPr/>
          <p:nvPr/>
        </p:nvCxnSpPr>
        <p:spPr>
          <a:xfrm>
            <a:off x="11403971" y="1590908"/>
            <a:ext cx="0" cy="4637238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연결선 121"/>
          <p:cNvCxnSpPr/>
          <p:nvPr/>
        </p:nvCxnSpPr>
        <p:spPr>
          <a:xfrm>
            <a:off x="6887326" y="1590908"/>
            <a:ext cx="4523624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연결선 124"/>
          <p:cNvCxnSpPr/>
          <p:nvPr/>
        </p:nvCxnSpPr>
        <p:spPr>
          <a:xfrm>
            <a:off x="9420225" y="6218621"/>
            <a:ext cx="1990725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직선 화살표 연결선 131"/>
          <p:cNvCxnSpPr/>
          <p:nvPr/>
        </p:nvCxnSpPr>
        <p:spPr>
          <a:xfrm>
            <a:off x="9439275" y="6228146"/>
            <a:ext cx="0" cy="624795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화살표 연결선 145"/>
          <p:cNvCxnSpPr/>
          <p:nvPr/>
        </p:nvCxnSpPr>
        <p:spPr>
          <a:xfrm flipV="1">
            <a:off x="4401517" y="3132511"/>
            <a:ext cx="0" cy="1368911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직선 화살표 연결선 161"/>
          <p:cNvCxnSpPr/>
          <p:nvPr/>
        </p:nvCxnSpPr>
        <p:spPr>
          <a:xfrm flipV="1">
            <a:off x="5935549" y="3132511"/>
            <a:ext cx="0" cy="1368911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직선 화살표 연결선 163"/>
          <p:cNvCxnSpPr/>
          <p:nvPr/>
        </p:nvCxnSpPr>
        <p:spPr>
          <a:xfrm flipV="1">
            <a:off x="7495730" y="3132511"/>
            <a:ext cx="0" cy="1368911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직선 화살표 연결선 183"/>
          <p:cNvCxnSpPr/>
          <p:nvPr/>
        </p:nvCxnSpPr>
        <p:spPr>
          <a:xfrm flipV="1">
            <a:off x="9131285" y="3132511"/>
            <a:ext cx="0" cy="1368911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직선 화살표 연결선 185"/>
          <p:cNvCxnSpPr/>
          <p:nvPr/>
        </p:nvCxnSpPr>
        <p:spPr>
          <a:xfrm flipV="1">
            <a:off x="2885422" y="3132511"/>
            <a:ext cx="0" cy="1368911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직선 연결선 196"/>
          <p:cNvCxnSpPr/>
          <p:nvPr/>
        </p:nvCxnSpPr>
        <p:spPr>
          <a:xfrm>
            <a:off x="4859858" y="1305570"/>
            <a:ext cx="1781562" cy="0"/>
          </a:xfrm>
          <a:prstGeom prst="line">
            <a:avLst/>
          </a:prstGeom>
          <a:ln w="38100">
            <a:solidFill>
              <a:srgbClr val="4040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직선 화살표 연결선 198"/>
          <p:cNvCxnSpPr/>
          <p:nvPr/>
        </p:nvCxnSpPr>
        <p:spPr>
          <a:xfrm flipV="1">
            <a:off x="6623784" y="938634"/>
            <a:ext cx="0" cy="365839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직사각형 199"/>
          <p:cNvSpPr/>
          <p:nvPr/>
        </p:nvSpPr>
        <p:spPr>
          <a:xfrm>
            <a:off x="5782989" y="990921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select</a:t>
            </a:r>
            <a:endParaRPr lang="ko-KR" altLang="en-US" sz="800" dirty="0"/>
          </a:p>
        </p:txBody>
      </p:sp>
      <p:grpSp>
        <p:nvGrpSpPr>
          <p:cNvPr id="169" name="그룹 168"/>
          <p:cNvGrpSpPr/>
          <p:nvPr/>
        </p:nvGrpSpPr>
        <p:grpSpPr>
          <a:xfrm>
            <a:off x="3977012" y="2466149"/>
            <a:ext cx="961462" cy="640626"/>
            <a:chOff x="4989043" y="741218"/>
            <a:chExt cx="961462" cy="640626"/>
          </a:xfrm>
        </p:grpSpPr>
        <p:pic>
          <p:nvPicPr>
            <p:cNvPr id="170" name="그림 16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171" name="직사각형 170"/>
            <p:cNvSpPr/>
            <p:nvPr/>
          </p:nvSpPr>
          <p:spPr>
            <a:xfrm>
              <a:off x="5134256" y="1166400"/>
              <a:ext cx="816249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err="1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S_Discount</a:t>
              </a:r>
              <a:endParaRPr lang="ko-KR" altLang="en-US" sz="800" dirty="0"/>
            </a:p>
          </p:txBody>
        </p:sp>
      </p:grpSp>
      <p:sp>
        <p:nvSpPr>
          <p:cNvPr id="218" name="직사각형 217"/>
          <p:cNvSpPr/>
          <p:nvPr/>
        </p:nvSpPr>
        <p:spPr>
          <a:xfrm>
            <a:off x="2195545" y="3808507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select</a:t>
            </a:r>
            <a:endParaRPr lang="ko-KR" altLang="en-US" sz="800" dirty="0"/>
          </a:p>
        </p:txBody>
      </p:sp>
      <p:sp>
        <p:nvSpPr>
          <p:cNvPr id="219" name="직사각형 218"/>
          <p:cNvSpPr/>
          <p:nvPr/>
        </p:nvSpPr>
        <p:spPr>
          <a:xfrm>
            <a:off x="3746448" y="3808507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select</a:t>
            </a:r>
            <a:endParaRPr lang="ko-KR" altLang="en-US" sz="800" dirty="0"/>
          </a:p>
        </p:txBody>
      </p:sp>
      <p:sp>
        <p:nvSpPr>
          <p:cNvPr id="220" name="직사각형 219"/>
          <p:cNvSpPr/>
          <p:nvPr/>
        </p:nvSpPr>
        <p:spPr>
          <a:xfrm>
            <a:off x="5258033" y="3808507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select</a:t>
            </a:r>
            <a:endParaRPr lang="ko-KR" altLang="en-US" sz="800" dirty="0"/>
          </a:p>
        </p:txBody>
      </p:sp>
      <p:sp>
        <p:nvSpPr>
          <p:cNvPr id="221" name="직사각형 220"/>
          <p:cNvSpPr/>
          <p:nvPr/>
        </p:nvSpPr>
        <p:spPr>
          <a:xfrm>
            <a:off x="6822578" y="3808507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select</a:t>
            </a:r>
            <a:endParaRPr lang="ko-KR" altLang="en-US" sz="800" dirty="0"/>
          </a:p>
        </p:txBody>
      </p:sp>
      <p:sp>
        <p:nvSpPr>
          <p:cNvPr id="222" name="직사각형 221"/>
          <p:cNvSpPr/>
          <p:nvPr/>
        </p:nvSpPr>
        <p:spPr>
          <a:xfrm>
            <a:off x="8453785" y="3808507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select</a:t>
            </a:r>
            <a:endParaRPr lang="ko-KR" altLang="en-US" sz="800" dirty="0"/>
          </a:p>
        </p:txBody>
      </p:sp>
      <p:cxnSp>
        <p:nvCxnSpPr>
          <p:cNvPr id="84" name="직선 화살표 연결선 83"/>
          <p:cNvCxnSpPr/>
          <p:nvPr/>
        </p:nvCxnSpPr>
        <p:spPr>
          <a:xfrm>
            <a:off x="10548621" y="468094"/>
            <a:ext cx="1149233" cy="0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화살표 연결선 84"/>
          <p:cNvCxnSpPr/>
          <p:nvPr/>
        </p:nvCxnSpPr>
        <p:spPr>
          <a:xfrm flipV="1">
            <a:off x="10548621" y="957656"/>
            <a:ext cx="1149233" cy="1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직사각형 89"/>
          <p:cNvSpPr/>
          <p:nvPr/>
        </p:nvSpPr>
        <p:spPr>
          <a:xfrm>
            <a:off x="9257693" y="314206"/>
            <a:ext cx="1175322" cy="30777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페이지의 흐름</a:t>
            </a:r>
            <a:endParaRPr lang="ko-KR" altLang="en-US" sz="1400" dirty="0"/>
          </a:p>
        </p:txBody>
      </p:sp>
      <p:sp>
        <p:nvSpPr>
          <p:cNvPr id="97" name="직사각형 96"/>
          <p:cNvSpPr/>
          <p:nvPr/>
        </p:nvSpPr>
        <p:spPr>
          <a:xfrm>
            <a:off x="9264105" y="810099"/>
            <a:ext cx="1168910" cy="30777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데이터의 흐름</a:t>
            </a:r>
            <a:endParaRPr lang="ko-KR" altLang="en-US" sz="1400" dirty="0"/>
          </a:p>
        </p:txBody>
      </p:sp>
      <p:sp>
        <p:nvSpPr>
          <p:cNvPr id="80" name="직사각형 79"/>
          <p:cNvSpPr/>
          <p:nvPr/>
        </p:nvSpPr>
        <p:spPr>
          <a:xfrm>
            <a:off x="2325852" y="2231411"/>
            <a:ext cx="1220973" cy="994431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/>
          <p:cNvSpPr/>
          <p:nvPr/>
        </p:nvSpPr>
        <p:spPr>
          <a:xfrm>
            <a:off x="8520798" y="2231411"/>
            <a:ext cx="1220973" cy="994431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직사각형 81"/>
          <p:cNvSpPr/>
          <p:nvPr/>
        </p:nvSpPr>
        <p:spPr>
          <a:xfrm>
            <a:off x="6095543" y="127122"/>
            <a:ext cx="1220973" cy="994431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직사각형 97"/>
          <p:cNvSpPr/>
          <p:nvPr/>
        </p:nvSpPr>
        <p:spPr>
          <a:xfrm>
            <a:off x="5270165" y="2231410"/>
            <a:ext cx="1220973" cy="994431"/>
          </a:xfrm>
          <a:prstGeom prst="rect">
            <a:avLst/>
          </a:prstGeom>
          <a:noFill/>
          <a:ln w="381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6917645" y="2384214"/>
            <a:ext cx="841627" cy="841627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/>
          <p:cNvCxnSpPr/>
          <p:nvPr/>
        </p:nvCxnSpPr>
        <p:spPr>
          <a:xfrm rot="5400000">
            <a:off x="6887326" y="2384215"/>
            <a:ext cx="841627" cy="841627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1061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타원 78"/>
          <p:cNvSpPr/>
          <p:nvPr/>
        </p:nvSpPr>
        <p:spPr>
          <a:xfrm>
            <a:off x="8639658" y="2523108"/>
            <a:ext cx="441694" cy="220847"/>
          </a:xfrm>
          <a:custGeom>
            <a:avLst/>
            <a:gdLst>
              <a:gd name="connsiteX0" fmla="*/ 0 w 441694"/>
              <a:gd name="connsiteY0" fmla="*/ 220847 h 441694"/>
              <a:gd name="connsiteX1" fmla="*/ 220847 w 441694"/>
              <a:gd name="connsiteY1" fmla="*/ 0 h 441694"/>
              <a:gd name="connsiteX2" fmla="*/ 441694 w 441694"/>
              <a:gd name="connsiteY2" fmla="*/ 220847 h 441694"/>
              <a:gd name="connsiteX3" fmla="*/ 220847 w 441694"/>
              <a:gd name="connsiteY3" fmla="*/ 441694 h 441694"/>
              <a:gd name="connsiteX4" fmla="*/ 0 w 441694"/>
              <a:gd name="connsiteY4" fmla="*/ 220847 h 441694"/>
              <a:gd name="connsiteX0" fmla="*/ 0 w 441694"/>
              <a:gd name="connsiteY0" fmla="*/ 220847 h 220847"/>
              <a:gd name="connsiteX1" fmla="*/ 220847 w 441694"/>
              <a:gd name="connsiteY1" fmla="*/ 0 h 220847"/>
              <a:gd name="connsiteX2" fmla="*/ 441694 w 441694"/>
              <a:gd name="connsiteY2" fmla="*/ 220847 h 220847"/>
              <a:gd name="connsiteX3" fmla="*/ 0 w 441694"/>
              <a:gd name="connsiteY3" fmla="*/ 220847 h 220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1694" h="220847">
                <a:moveTo>
                  <a:pt x="0" y="220847"/>
                </a:moveTo>
                <a:cubicBezTo>
                  <a:pt x="0" y="98877"/>
                  <a:pt x="98877" y="0"/>
                  <a:pt x="220847" y="0"/>
                </a:cubicBezTo>
                <a:cubicBezTo>
                  <a:pt x="342817" y="0"/>
                  <a:pt x="441694" y="98877"/>
                  <a:pt x="441694" y="220847"/>
                </a:cubicBezTo>
                <a:cubicBezTo>
                  <a:pt x="404886" y="257655"/>
                  <a:pt x="36808" y="257655"/>
                  <a:pt x="0" y="220847"/>
                </a:cubicBezTo>
                <a:close/>
              </a:path>
            </a:pathLst>
          </a:custGeom>
          <a:noFill/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9" name="직사각형 198"/>
          <p:cNvSpPr/>
          <p:nvPr/>
        </p:nvSpPr>
        <p:spPr>
          <a:xfrm>
            <a:off x="8567135" y="2728715"/>
            <a:ext cx="586740" cy="297180"/>
          </a:xfrm>
          <a:prstGeom prst="rect">
            <a:avLst/>
          </a:prstGeom>
          <a:solidFill>
            <a:srgbClr val="3B7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7" name="직선 화살표 연결선 116"/>
          <p:cNvCxnSpPr/>
          <p:nvPr/>
        </p:nvCxnSpPr>
        <p:spPr>
          <a:xfrm>
            <a:off x="8872347" y="1988491"/>
            <a:ext cx="0" cy="995798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280025" y="568332"/>
            <a:ext cx="149752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Site</a:t>
            </a:r>
          </a:p>
          <a:p>
            <a:r>
              <a:rPr lang="en-US" altLang="ko-KR" sz="32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32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128" name="그룹 127"/>
          <p:cNvGrpSpPr/>
          <p:nvPr/>
        </p:nvGrpSpPr>
        <p:grpSpPr>
          <a:xfrm>
            <a:off x="8628919" y="1398437"/>
            <a:ext cx="623229" cy="640626"/>
            <a:chOff x="4989043" y="741218"/>
            <a:chExt cx="623229" cy="640626"/>
          </a:xfrm>
        </p:grpSpPr>
        <p:pic>
          <p:nvPicPr>
            <p:cNvPr id="129" name="그림 1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130" name="직사각형 129"/>
            <p:cNvSpPr/>
            <p:nvPr/>
          </p:nvSpPr>
          <p:spPr>
            <a:xfrm>
              <a:off x="5134256" y="1166400"/>
              <a:ext cx="478016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Login</a:t>
              </a:r>
              <a:endParaRPr lang="ko-KR" altLang="en-US" sz="800" dirty="0"/>
            </a:p>
          </p:txBody>
        </p:sp>
      </p:grpSp>
      <p:grpSp>
        <p:nvGrpSpPr>
          <p:cNvPr id="131" name="그룹 130"/>
          <p:cNvGrpSpPr/>
          <p:nvPr/>
        </p:nvGrpSpPr>
        <p:grpSpPr>
          <a:xfrm>
            <a:off x="8638444" y="2997351"/>
            <a:ext cx="951844" cy="640626"/>
            <a:chOff x="4989043" y="741218"/>
            <a:chExt cx="951844" cy="640626"/>
          </a:xfrm>
        </p:grpSpPr>
        <p:pic>
          <p:nvPicPr>
            <p:cNvPr id="135" name="그림 13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136" name="직사각형 135"/>
            <p:cNvSpPr/>
            <p:nvPr/>
          </p:nvSpPr>
          <p:spPr>
            <a:xfrm>
              <a:off x="5134256" y="1166400"/>
              <a:ext cx="806631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err="1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Login_Proc</a:t>
              </a:r>
              <a:endParaRPr lang="ko-KR" altLang="en-US" sz="800" dirty="0"/>
            </a:p>
          </p:txBody>
        </p:sp>
      </p:grpSp>
      <p:grpSp>
        <p:nvGrpSpPr>
          <p:cNvPr id="137" name="그룹 136"/>
          <p:cNvGrpSpPr/>
          <p:nvPr/>
        </p:nvGrpSpPr>
        <p:grpSpPr>
          <a:xfrm>
            <a:off x="8667019" y="4391025"/>
            <a:ext cx="581284" cy="689006"/>
            <a:chOff x="4167775" y="920857"/>
            <a:chExt cx="581284" cy="689006"/>
          </a:xfrm>
        </p:grpSpPr>
        <p:pic>
          <p:nvPicPr>
            <p:cNvPr id="150" name="그림 1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151" name="직사각형 150"/>
            <p:cNvSpPr/>
            <p:nvPr/>
          </p:nvSpPr>
          <p:spPr>
            <a:xfrm>
              <a:off x="4282740" y="1394419"/>
              <a:ext cx="439544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User</a:t>
              </a:r>
              <a:endParaRPr lang="ko-KR" altLang="en-US" sz="800" dirty="0"/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9869475" y="1398437"/>
            <a:ext cx="551093" cy="640626"/>
            <a:chOff x="4989043" y="741218"/>
            <a:chExt cx="551093" cy="640626"/>
          </a:xfrm>
        </p:grpSpPr>
        <p:pic>
          <p:nvPicPr>
            <p:cNvPr id="59" name="그림 5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60" name="직사각형 59"/>
            <p:cNvSpPr/>
            <p:nvPr/>
          </p:nvSpPr>
          <p:spPr>
            <a:xfrm>
              <a:off x="5134256" y="1166400"/>
              <a:ext cx="405880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Join</a:t>
              </a:r>
              <a:endParaRPr lang="ko-KR" altLang="en-US" sz="800" dirty="0"/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10899690" y="1398437"/>
            <a:ext cx="955050" cy="640626"/>
            <a:chOff x="4989043" y="741218"/>
            <a:chExt cx="955050" cy="640626"/>
          </a:xfrm>
        </p:grpSpPr>
        <p:pic>
          <p:nvPicPr>
            <p:cNvPr id="53" name="그림 5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54" name="직사각형 53"/>
            <p:cNvSpPr/>
            <p:nvPr/>
          </p:nvSpPr>
          <p:spPr>
            <a:xfrm>
              <a:off x="5134256" y="1166400"/>
              <a:ext cx="809837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Q_Youhyoo</a:t>
              </a:r>
              <a:endParaRPr lang="ko-KR" altLang="en-US" sz="800" dirty="0"/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7269150" y="1398437"/>
            <a:ext cx="749866" cy="640626"/>
            <a:chOff x="4989043" y="741218"/>
            <a:chExt cx="749866" cy="640626"/>
          </a:xfrm>
        </p:grpSpPr>
        <p:pic>
          <p:nvPicPr>
            <p:cNvPr id="56" name="그림 5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57" name="직사각형 56"/>
            <p:cNvSpPr/>
            <p:nvPr/>
          </p:nvSpPr>
          <p:spPr>
            <a:xfrm>
              <a:off x="5134256" y="1166400"/>
              <a:ext cx="604653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err="1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Mypage</a:t>
              </a:r>
              <a:endParaRPr lang="ko-KR" altLang="en-US" sz="800" dirty="0"/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7528663" y="5798533"/>
            <a:ext cx="698570" cy="640626"/>
            <a:chOff x="4989043" y="741218"/>
            <a:chExt cx="698570" cy="640626"/>
          </a:xfrm>
        </p:grpSpPr>
        <p:pic>
          <p:nvPicPr>
            <p:cNvPr id="62" name="그림 6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63" name="직사각형 62"/>
            <p:cNvSpPr/>
            <p:nvPr/>
          </p:nvSpPr>
          <p:spPr>
            <a:xfrm>
              <a:off x="5134256" y="1166400"/>
              <a:ext cx="553357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Modify</a:t>
              </a:r>
              <a:endParaRPr lang="ko-KR" altLang="en-US" sz="800" dirty="0"/>
            </a:p>
          </p:txBody>
        </p:sp>
      </p:grpSp>
      <p:grpSp>
        <p:nvGrpSpPr>
          <p:cNvPr id="64" name="그룹 63"/>
          <p:cNvGrpSpPr/>
          <p:nvPr/>
        </p:nvGrpSpPr>
        <p:grpSpPr>
          <a:xfrm>
            <a:off x="5911533" y="2215954"/>
            <a:ext cx="993732" cy="935227"/>
            <a:chOff x="4167775" y="920857"/>
            <a:chExt cx="993732" cy="935227"/>
          </a:xfrm>
        </p:grpSpPr>
        <p:pic>
          <p:nvPicPr>
            <p:cNvPr id="65" name="그림 6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66" name="직사각형 65"/>
            <p:cNvSpPr/>
            <p:nvPr/>
          </p:nvSpPr>
          <p:spPr>
            <a:xfrm>
              <a:off x="4282740" y="1394419"/>
              <a:ext cx="878767" cy="46166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User, Order,</a:t>
              </a:r>
            </a:p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Q_Youhyoo, </a:t>
              </a:r>
            </a:p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Wishlist</a:t>
              </a:r>
            </a:p>
          </p:txBody>
        </p:sp>
      </p:grpSp>
      <p:grpSp>
        <p:nvGrpSpPr>
          <p:cNvPr id="67" name="그룹 66"/>
          <p:cNvGrpSpPr/>
          <p:nvPr/>
        </p:nvGrpSpPr>
        <p:grpSpPr>
          <a:xfrm>
            <a:off x="10079700" y="5984811"/>
            <a:ext cx="939020" cy="640626"/>
            <a:chOff x="4989043" y="741218"/>
            <a:chExt cx="939020" cy="640626"/>
          </a:xfrm>
        </p:grpSpPr>
        <p:pic>
          <p:nvPicPr>
            <p:cNvPr id="68" name="그림 6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69" name="직사각형 68"/>
            <p:cNvSpPr/>
            <p:nvPr/>
          </p:nvSpPr>
          <p:spPr>
            <a:xfrm>
              <a:off x="5134256" y="1166400"/>
              <a:ext cx="793807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Withdrawal</a:t>
              </a:r>
              <a:endParaRPr lang="ko-KR" altLang="en-US" sz="800" dirty="0"/>
            </a:p>
          </p:txBody>
        </p:sp>
      </p:grpSp>
      <p:grpSp>
        <p:nvGrpSpPr>
          <p:cNvPr id="73" name="그룹 72"/>
          <p:cNvGrpSpPr/>
          <p:nvPr/>
        </p:nvGrpSpPr>
        <p:grpSpPr>
          <a:xfrm>
            <a:off x="10892826" y="4881515"/>
            <a:ext cx="924802" cy="689006"/>
            <a:chOff x="4167775" y="920857"/>
            <a:chExt cx="924802" cy="689006"/>
          </a:xfrm>
        </p:grpSpPr>
        <p:pic>
          <p:nvPicPr>
            <p:cNvPr id="74" name="그림 7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75" name="직사각형 74"/>
            <p:cNvSpPr/>
            <p:nvPr/>
          </p:nvSpPr>
          <p:spPr>
            <a:xfrm>
              <a:off x="4282740" y="1394419"/>
              <a:ext cx="809837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Q_Youhyoo</a:t>
              </a:r>
              <a:endParaRPr lang="ko-KR" altLang="en-US" sz="800" dirty="0"/>
            </a:p>
          </p:txBody>
        </p:sp>
      </p:grpSp>
      <p:grpSp>
        <p:nvGrpSpPr>
          <p:cNvPr id="76" name="그룹 75"/>
          <p:cNvGrpSpPr/>
          <p:nvPr/>
        </p:nvGrpSpPr>
        <p:grpSpPr>
          <a:xfrm>
            <a:off x="4068750" y="1398437"/>
            <a:ext cx="897342" cy="640626"/>
            <a:chOff x="4989043" y="741218"/>
            <a:chExt cx="897342" cy="640626"/>
          </a:xfrm>
        </p:grpSpPr>
        <p:pic>
          <p:nvPicPr>
            <p:cNvPr id="77" name="그림 7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78" name="직사각형 77"/>
            <p:cNvSpPr/>
            <p:nvPr/>
          </p:nvSpPr>
          <p:spPr>
            <a:xfrm>
              <a:off x="5134256" y="1166400"/>
              <a:ext cx="752129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err="1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DetailView</a:t>
              </a:r>
              <a:endParaRPr lang="ko-KR" altLang="en-US" sz="800" dirty="0"/>
            </a:p>
          </p:txBody>
        </p:sp>
      </p:grpSp>
      <p:grpSp>
        <p:nvGrpSpPr>
          <p:cNvPr id="79" name="그룹 78"/>
          <p:cNvGrpSpPr/>
          <p:nvPr/>
        </p:nvGrpSpPr>
        <p:grpSpPr>
          <a:xfrm>
            <a:off x="2618330" y="4494622"/>
            <a:ext cx="913372" cy="640626"/>
            <a:chOff x="4989043" y="741218"/>
            <a:chExt cx="913372" cy="640626"/>
          </a:xfrm>
        </p:grpSpPr>
        <p:pic>
          <p:nvPicPr>
            <p:cNvPr id="80" name="그림 7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81" name="직사각형 80"/>
            <p:cNvSpPr/>
            <p:nvPr/>
          </p:nvSpPr>
          <p:spPr>
            <a:xfrm>
              <a:off x="5134256" y="1166400"/>
              <a:ext cx="768159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Q_Pension</a:t>
              </a:r>
              <a:endParaRPr lang="ko-KR" altLang="en-US" sz="800" dirty="0"/>
            </a:p>
          </p:txBody>
        </p:sp>
      </p:grpSp>
      <p:grpSp>
        <p:nvGrpSpPr>
          <p:cNvPr id="88" name="그룹 87"/>
          <p:cNvGrpSpPr/>
          <p:nvPr/>
        </p:nvGrpSpPr>
        <p:grpSpPr>
          <a:xfrm>
            <a:off x="4232897" y="4494622"/>
            <a:ext cx="719409" cy="640626"/>
            <a:chOff x="4989043" y="741218"/>
            <a:chExt cx="719409" cy="640626"/>
          </a:xfrm>
        </p:grpSpPr>
        <p:pic>
          <p:nvPicPr>
            <p:cNvPr id="90" name="그림 8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91" name="직사각형 90"/>
            <p:cNvSpPr/>
            <p:nvPr/>
          </p:nvSpPr>
          <p:spPr>
            <a:xfrm>
              <a:off x="5134256" y="1166400"/>
              <a:ext cx="574196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Review</a:t>
              </a:r>
              <a:endParaRPr lang="ko-KR" altLang="en-US" sz="800" dirty="0"/>
            </a:p>
          </p:txBody>
        </p:sp>
      </p:grpSp>
      <p:grpSp>
        <p:nvGrpSpPr>
          <p:cNvPr id="92" name="그룹 91"/>
          <p:cNvGrpSpPr/>
          <p:nvPr/>
        </p:nvGrpSpPr>
        <p:grpSpPr>
          <a:xfrm>
            <a:off x="5697502" y="4494622"/>
            <a:ext cx="531857" cy="640626"/>
            <a:chOff x="4989043" y="741218"/>
            <a:chExt cx="531857" cy="640626"/>
          </a:xfrm>
        </p:grpSpPr>
        <p:pic>
          <p:nvPicPr>
            <p:cNvPr id="93" name="그림 9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043" y="741218"/>
              <a:ext cx="524956" cy="524956"/>
            </a:xfrm>
            <a:prstGeom prst="rect">
              <a:avLst/>
            </a:prstGeom>
          </p:spPr>
        </p:pic>
        <p:sp>
          <p:nvSpPr>
            <p:cNvPr id="94" name="직사각형 93"/>
            <p:cNvSpPr/>
            <p:nvPr/>
          </p:nvSpPr>
          <p:spPr>
            <a:xfrm>
              <a:off x="5134256" y="1166400"/>
              <a:ext cx="386644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Pay</a:t>
              </a:r>
              <a:endParaRPr lang="ko-KR" altLang="en-US" sz="800" dirty="0"/>
            </a:p>
          </p:txBody>
        </p:sp>
      </p:grpSp>
      <p:grpSp>
        <p:nvGrpSpPr>
          <p:cNvPr id="95" name="그룹 94"/>
          <p:cNvGrpSpPr/>
          <p:nvPr/>
        </p:nvGrpSpPr>
        <p:grpSpPr>
          <a:xfrm>
            <a:off x="2503365" y="2285851"/>
            <a:ext cx="1567607" cy="1427669"/>
            <a:chOff x="4167775" y="920857"/>
            <a:chExt cx="1567607" cy="1427669"/>
          </a:xfrm>
        </p:grpSpPr>
        <p:pic>
          <p:nvPicPr>
            <p:cNvPr id="96" name="그림 9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97" name="직사각형 96"/>
            <p:cNvSpPr/>
            <p:nvPr/>
          </p:nvSpPr>
          <p:spPr>
            <a:xfrm>
              <a:off x="4282740" y="1394419"/>
              <a:ext cx="1452642" cy="95410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Pension, Room,</a:t>
              </a:r>
            </a:p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Roomdetail_Support,</a:t>
              </a:r>
              <a:endParaRPr lang="en-US" altLang="ko-KR" sz="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  <a:p>
              <a:r>
                <a:rPr lang="en-US" altLang="ko-KR" sz="800" dirty="0" err="1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Roomdetail_Fucility</a:t>
              </a:r>
              <a:r>
                <a:rPr lang="en-US" altLang="ko-KR" sz="800" dirty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,</a:t>
              </a:r>
            </a:p>
            <a:p>
              <a:r>
                <a:rPr lang="en-US" altLang="ko-KR" sz="800" dirty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Roomdetail_Structure,</a:t>
              </a:r>
            </a:p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Roomdetail_Using</a:t>
              </a:r>
            </a:p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Q_Pension,</a:t>
              </a:r>
            </a:p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Review, Order</a:t>
              </a:r>
            </a:p>
          </p:txBody>
        </p:sp>
      </p:grpSp>
      <p:grpSp>
        <p:nvGrpSpPr>
          <p:cNvPr id="98" name="그룹 97"/>
          <p:cNvGrpSpPr/>
          <p:nvPr/>
        </p:nvGrpSpPr>
        <p:grpSpPr>
          <a:xfrm>
            <a:off x="5697502" y="5857875"/>
            <a:ext cx="605805" cy="689006"/>
            <a:chOff x="4167775" y="920857"/>
            <a:chExt cx="605805" cy="689006"/>
          </a:xfrm>
        </p:grpSpPr>
        <p:pic>
          <p:nvPicPr>
            <p:cNvPr id="99" name="그림 9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100" name="직사각형 99"/>
            <p:cNvSpPr/>
            <p:nvPr/>
          </p:nvSpPr>
          <p:spPr>
            <a:xfrm>
              <a:off x="4282740" y="1394419"/>
              <a:ext cx="490840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Order</a:t>
              </a:r>
              <a:endParaRPr lang="ko-KR" altLang="en-US" sz="800" dirty="0"/>
            </a:p>
          </p:txBody>
        </p:sp>
      </p:grpSp>
      <p:grpSp>
        <p:nvGrpSpPr>
          <p:cNvPr id="101" name="그룹 100"/>
          <p:cNvGrpSpPr/>
          <p:nvPr/>
        </p:nvGrpSpPr>
        <p:grpSpPr>
          <a:xfrm>
            <a:off x="2618330" y="5857875"/>
            <a:ext cx="883124" cy="689006"/>
            <a:chOff x="4167775" y="920857"/>
            <a:chExt cx="883124" cy="689006"/>
          </a:xfrm>
        </p:grpSpPr>
        <p:pic>
          <p:nvPicPr>
            <p:cNvPr id="102" name="그림 10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103" name="직사각형 102"/>
            <p:cNvSpPr/>
            <p:nvPr/>
          </p:nvSpPr>
          <p:spPr>
            <a:xfrm>
              <a:off x="4282740" y="1394419"/>
              <a:ext cx="768159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Q_Pension</a:t>
              </a:r>
              <a:endParaRPr lang="ko-KR" altLang="en-US" sz="800" dirty="0"/>
            </a:p>
          </p:txBody>
        </p:sp>
      </p:grpSp>
      <p:grpSp>
        <p:nvGrpSpPr>
          <p:cNvPr id="104" name="그룹 103"/>
          <p:cNvGrpSpPr/>
          <p:nvPr/>
        </p:nvGrpSpPr>
        <p:grpSpPr>
          <a:xfrm>
            <a:off x="4232897" y="5857875"/>
            <a:ext cx="689161" cy="689006"/>
            <a:chOff x="4167775" y="920857"/>
            <a:chExt cx="689161" cy="689006"/>
          </a:xfrm>
        </p:grpSpPr>
        <p:pic>
          <p:nvPicPr>
            <p:cNvPr id="105" name="그림 10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775" y="920857"/>
              <a:ext cx="581284" cy="581284"/>
            </a:xfrm>
            <a:prstGeom prst="rect">
              <a:avLst/>
            </a:prstGeom>
          </p:spPr>
        </p:pic>
        <p:sp>
          <p:nvSpPr>
            <p:cNvPr id="106" name="직사각형 105"/>
            <p:cNvSpPr/>
            <p:nvPr/>
          </p:nvSpPr>
          <p:spPr>
            <a:xfrm>
              <a:off x="4282740" y="1394419"/>
              <a:ext cx="574196" cy="2154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800" dirty="0" smtClean="0">
                  <a:solidFill>
                    <a:schemeClr val="bg1">
                      <a:lumMod val="9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Review</a:t>
              </a:r>
              <a:endParaRPr lang="ko-KR" altLang="en-US" sz="800" dirty="0"/>
            </a:p>
          </p:txBody>
        </p:sp>
      </p:grpSp>
      <p:cxnSp>
        <p:nvCxnSpPr>
          <p:cNvPr id="107" name="직선 화살표 연결선 106"/>
          <p:cNvCxnSpPr/>
          <p:nvPr/>
        </p:nvCxnSpPr>
        <p:spPr>
          <a:xfrm>
            <a:off x="4276020" y="0"/>
            <a:ext cx="0" cy="1362075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직선 연결선 107"/>
          <p:cNvCxnSpPr/>
          <p:nvPr/>
        </p:nvCxnSpPr>
        <p:spPr>
          <a:xfrm>
            <a:off x="7422215" y="772817"/>
            <a:ext cx="3709034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화살표 연결선 109"/>
          <p:cNvCxnSpPr/>
          <p:nvPr/>
        </p:nvCxnSpPr>
        <p:spPr>
          <a:xfrm>
            <a:off x="11118701" y="789391"/>
            <a:ext cx="0" cy="60066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직선 화살표 연결선 110"/>
          <p:cNvCxnSpPr/>
          <p:nvPr/>
        </p:nvCxnSpPr>
        <p:spPr>
          <a:xfrm>
            <a:off x="7441502" y="789390"/>
            <a:ext cx="0" cy="60066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화살표 연결선 113"/>
          <p:cNvCxnSpPr/>
          <p:nvPr/>
        </p:nvCxnSpPr>
        <p:spPr>
          <a:xfrm>
            <a:off x="8812232" y="763107"/>
            <a:ext cx="0" cy="60066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직선 화살표 연결선 114"/>
          <p:cNvCxnSpPr/>
          <p:nvPr/>
        </p:nvCxnSpPr>
        <p:spPr>
          <a:xfrm>
            <a:off x="10041382" y="789391"/>
            <a:ext cx="0" cy="60066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연결선 119"/>
          <p:cNvCxnSpPr/>
          <p:nvPr/>
        </p:nvCxnSpPr>
        <p:spPr>
          <a:xfrm>
            <a:off x="9105593" y="2320335"/>
            <a:ext cx="1112035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/>
          <p:cNvCxnSpPr/>
          <p:nvPr/>
        </p:nvCxnSpPr>
        <p:spPr>
          <a:xfrm>
            <a:off x="10217628" y="2019198"/>
            <a:ext cx="0" cy="319554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연결선 121"/>
          <p:cNvCxnSpPr/>
          <p:nvPr/>
        </p:nvCxnSpPr>
        <p:spPr>
          <a:xfrm flipV="1">
            <a:off x="11181218" y="1998016"/>
            <a:ext cx="0" cy="721174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화살표 연결선 122"/>
          <p:cNvCxnSpPr/>
          <p:nvPr/>
        </p:nvCxnSpPr>
        <p:spPr>
          <a:xfrm flipV="1">
            <a:off x="9115118" y="2053003"/>
            <a:ext cx="0" cy="285749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직선 화살표 연결선 133"/>
          <p:cNvCxnSpPr/>
          <p:nvPr/>
        </p:nvCxnSpPr>
        <p:spPr>
          <a:xfrm flipV="1">
            <a:off x="7850949" y="2053003"/>
            <a:ext cx="0" cy="1206826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직선 화살표 연결선 138"/>
          <p:cNvCxnSpPr/>
          <p:nvPr/>
        </p:nvCxnSpPr>
        <p:spPr>
          <a:xfrm flipH="1">
            <a:off x="7793799" y="1655855"/>
            <a:ext cx="961283" cy="0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직선 연결선 143"/>
          <p:cNvCxnSpPr/>
          <p:nvPr/>
        </p:nvCxnSpPr>
        <p:spPr>
          <a:xfrm>
            <a:off x="7831899" y="2716015"/>
            <a:ext cx="816070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연결선 145"/>
          <p:cNvCxnSpPr/>
          <p:nvPr/>
        </p:nvCxnSpPr>
        <p:spPr>
          <a:xfrm>
            <a:off x="9073203" y="2706490"/>
            <a:ext cx="2088554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직선 화살표 연결선 184"/>
          <p:cNvCxnSpPr/>
          <p:nvPr/>
        </p:nvCxnSpPr>
        <p:spPr>
          <a:xfrm>
            <a:off x="9439275" y="0"/>
            <a:ext cx="0" cy="76310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직선 연결선 185"/>
          <p:cNvCxnSpPr/>
          <p:nvPr/>
        </p:nvCxnSpPr>
        <p:spPr>
          <a:xfrm>
            <a:off x="2810691" y="3864545"/>
            <a:ext cx="3043360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직선 화살표 연결선 189"/>
          <p:cNvCxnSpPr/>
          <p:nvPr/>
        </p:nvCxnSpPr>
        <p:spPr>
          <a:xfrm>
            <a:off x="2829978" y="3881118"/>
            <a:ext cx="0" cy="60066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직선 화살표 연결선 190"/>
          <p:cNvCxnSpPr/>
          <p:nvPr/>
        </p:nvCxnSpPr>
        <p:spPr>
          <a:xfrm>
            <a:off x="4395043" y="3854835"/>
            <a:ext cx="0" cy="60066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직선 화살표 연결선 191"/>
          <p:cNvCxnSpPr/>
          <p:nvPr/>
        </p:nvCxnSpPr>
        <p:spPr>
          <a:xfrm>
            <a:off x="5840045" y="3881119"/>
            <a:ext cx="0" cy="60066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직선 화살표 연결선 192"/>
          <p:cNvCxnSpPr/>
          <p:nvPr/>
        </p:nvCxnSpPr>
        <p:spPr>
          <a:xfrm>
            <a:off x="4814181" y="2009673"/>
            <a:ext cx="0" cy="1835637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직선 화살표 연결선 193"/>
          <p:cNvCxnSpPr/>
          <p:nvPr/>
        </p:nvCxnSpPr>
        <p:spPr>
          <a:xfrm>
            <a:off x="7640348" y="2020001"/>
            <a:ext cx="0" cy="3778532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직선 화살표 연결선 194"/>
          <p:cNvCxnSpPr/>
          <p:nvPr/>
        </p:nvCxnSpPr>
        <p:spPr>
          <a:xfrm>
            <a:off x="8109381" y="6320801"/>
            <a:ext cx="1984793" cy="0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직선 화살표 연결선 195"/>
          <p:cNvCxnSpPr/>
          <p:nvPr/>
        </p:nvCxnSpPr>
        <p:spPr>
          <a:xfrm flipV="1">
            <a:off x="7493528" y="2065703"/>
            <a:ext cx="0" cy="2778761"/>
          </a:xfrm>
          <a:prstGeom prst="straightConnector1">
            <a:avLst/>
          </a:prstGeom>
          <a:ln w="38100">
            <a:solidFill>
              <a:srgbClr val="40404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직선 연결선 196"/>
          <p:cNvCxnSpPr/>
          <p:nvPr/>
        </p:nvCxnSpPr>
        <p:spPr>
          <a:xfrm flipH="1">
            <a:off x="6164076" y="4844464"/>
            <a:ext cx="1348502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직선 화살표 연결선 199"/>
          <p:cNvCxnSpPr/>
          <p:nvPr/>
        </p:nvCxnSpPr>
        <p:spPr>
          <a:xfrm>
            <a:off x="2813269" y="5179079"/>
            <a:ext cx="0" cy="684455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직선 화살표 연결선 201"/>
          <p:cNvCxnSpPr/>
          <p:nvPr/>
        </p:nvCxnSpPr>
        <p:spPr>
          <a:xfrm>
            <a:off x="4469596" y="5179079"/>
            <a:ext cx="0" cy="684455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직선 화살표 연결선 203"/>
          <p:cNvCxnSpPr/>
          <p:nvPr/>
        </p:nvCxnSpPr>
        <p:spPr>
          <a:xfrm>
            <a:off x="5917383" y="5179079"/>
            <a:ext cx="0" cy="684455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직선 화살표 연결선 207"/>
          <p:cNvCxnSpPr/>
          <p:nvPr/>
        </p:nvCxnSpPr>
        <p:spPr>
          <a:xfrm flipV="1">
            <a:off x="9041715" y="3684945"/>
            <a:ext cx="0" cy="684455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직선 연결선 210"/>
          <p:cNvCxnSpPr/>
          <p:nvPr/>
        </p:nvCxnSpPr>
        <p:spPr>
          <a:xfrm>
            <a:off x="8025044" y="6131287"/>
            <a:ext cx="855611" cy="0"/>
          </a:xfrm>
          <a:prstGeom prst="line">
            <a:avLst/>
          </a:prstGeom>
          <a:ln w="38100">
            <a:solidFill>
              <a:srgbClr val="4040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직선 화살표 연결선 211"/>
          <p:cNvCxnSpPr/>
          <p:nvPr/>
        </p:nvCxnSpPr>
        <p:spPr>
          <a:xfrm flipV="1">
            <a:off x="8862822" y="5080032"/>
            <a:ext cx="0" cy="980979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직선 화살표 연결선 212"/>
          <p:cNvCxnSpPr/>
          <p:nvPr/>
        </p:nvCxnSpPr>
        <p:spPr>
          <a:xfrm>
            <a:off x="7822374" y="4881515"/>
            <a:ext cx="0" cy="925541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직선 연결선 213"/>
          <p:cNvCxnSpPr/>
          <p:nvPr/>
        </p:nvCxnSpPr>
        <p:spPr>
          <a:xfrm>
            <a:off x="7803324" y="4876468"/>
            <a:ext cx="2495550" cy="0"/>
          </a:xfrm>
          <a:prstGeom prst="line">
            <a:avLst/>
          </a:prstGeom>
          <a:ln w="38100">
            <a:solidFill>
              <a:srgbClr val="4040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직선 연결선 214"/>
          <p:cNvCxnSpPr/>
          <p:nvPr/>
        </p:nvCxnSpPr>
        <p:spPr>
          <a:xfrm>
            <a:off x="9101777" y="6131287"/>
            <a:ext cx="1128715" cy="0"/>
          </a:xfrm>
          <a:prstGeom prst="line">
            <a:avLst/>
          </a:prstGeom>
          <a:ln w="38100">
            <a:solidFill>
              <a:srgbClr val="4040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직선 화살표 연결선 219"/>
          <p:cNvCxnSpPr/>
          <p:nvPr/>
        </p:nvCxnSpPr>
        <p:spPr>
          <a:xfrm>
            <a:off x="10298874" y="4864587"/>
            <a:ext cx="0" cy="1085344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직선 화살표 연결선 227"/>
          <p:cNvCxnSpPr/>
          <p:nvPr/>
        </p:nvCxnSpPr>
        <p:spPr>
          <a:xfrm flipV="1">
            <a:off x="9101777" y="5080032"/>
            <a:ext cx="0" cy="980979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직선 화살표 연결선 229"/>
          <p:cNvCxnSpPr/>
          <p:nvPr/>
        </p:nvCxnSpPr>
        <p:spPr>
          <a:xfrm>
            <a:off x="11155425" y="3025895"/>
            <a:ext cx="0" cy="1818569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직선 연결선 235"/>
          <p:cNvCxnSpPr/>
          <p:nvPr/>
        </p:nvCxnSpPr>
        <p:spPr>
          <a:xfrm>
            <a:off x="11162168" y="3025895"/>
            <a:ext cx="250541" cy="0"/>
          </a:xfrm>
          <a:prstGeom prst="line">
            <a:avLst/>
          </a:prstGeom>
          <a:ln w="38100">
            <a:solidFill>
              <a:srgbClr val="4040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직선 연결선 237"/>
          <p:cNvCxnSpPr/>
          <p:nvPr/>
        </p:nvCxnSpPr>
        <p:spPr>
          <a:xfrm flipV="1">
            <a:off x="11390293" y="2074958"/>
            <a:ext cx="0" cy="950937"/>
          </a:xfrm>
          <a:prstGeom prst="line">
            <a:avLst/>
          </a:prstGeom>
          <a:ln w="38100">
            <a:solidFill>
              <a:srgbClr val="4040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직선 연결선 241"/>
          <p:cNvCxnSpPr/>
          <p:nvPr/>
        </p:nvCxnSpPr>
        <p:spPr>
          <a:xfrm>
            <a:off x="2834148" y="1675350"/>
            <a:ext cx="0" cy="723293"/>
          </a:xfrm>
          <a:prstGeom prst="line">
            <a:avLst/>
          </a:prstGeom>
          <a:ln w="38100">
            <a:solidFill>
              <a:srgbClr val="4040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직선 화살표 연결선 243"/>
          <p:cNvCxnSpPr/>
          <p:nvPr/>
        </p:nvCxnSpPr>
        <p:spPr>
          <a:xfrm>
            <a:off x="2829978" y="1675349"/>
            <a:ext cx="1225316" cy="1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0" name="직선 연결선 249"/>
          <p:cNvCxnSpPr/>
          <p:nvPr/>
        </p:nvCxnSpPr>
        <p:spPr>
          <a:xfrm>
            <a:off x="6222458" y="1675349"/>
            <a:ext cx="0" cy="597274"/>
          </a:xfrm>
          <a:prstGeom prst="line">
            <a:avLst/>
          </a:prstGeom>
          <a:ln w="38100">
            <a:solidFill>
              <a:srgbClr val="4040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직선 화살표 연결선 251"/>
          <p:cNvCxnSpPr/>
          <p:nvPr/>
        </p:nvCxnSpPr>
        <p:spPr>
          <a:xfrm>
            <a:off x="6202175" y="1675349"/>
            <a:ext cx="1104263" cy="0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직사각형 260"/>
          <p:cNvSpPr/>
          <p:nvPr/>
        </p:nvSpPr>
        <p:spPr>
          <a:xfrm>
            <a:off x="2964127" y="1803754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select</a:t>
            </a:r>
            <a:endParaRPr lang="ko-KR" altLang="en-US" sz="800" dirty="0"/>
          </a:p>
        </p:txBody>
      </p:sp>
      <p:sp>
        <p:nvSpPr>
          <p:cNvPr id="267" name="직사각형 266"/>
          <p:cNvSpPr/>
          <p:nvPr/>
        </p:nvSpPr>
        <p:spPr>
          <a:xfrm>
            <a:off x="6303307" y="1308700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select</a:t>
            </a:r>
            <a:endParaRPr lang="ko-KR" altLang="en-US" sz="800" dirty="0"/>
          </a:p>
        </p:txBody>
      </p:sp>
      <p:sp>
        <p:nvSpPr>
          <p:cNvPr id="269" name="직사각형 268"/>
          <p:cNvSpPr/>
          <p:nvPr/>
        </p:nvSpPr>
        <p:spPr>
          <a:xfrm>
            <a:off x="8274440" y="3845310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select</a:t>
            </a:r>
            <a:endParaRPr lang="ko-KR" altLang="en-US" sz="800" dirty="0"/>
          </a:p>
        </p:txBody>
      </p:sp>
      <p:sp>
        <p:nvSpPr>
          <p:cNvPr id="270" name="직사각형 269"/>
          <p:cNvSpPr/>
          <p:nvPr/>
        </p:nvSpPr>
        <p:spPr>
          <a:xfrm>
            <a:off x="8252835" y="5770721"/>
            <a:ext cx="575799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update</a:t>
            </a:r>
            <a:endParaRPr lang="ko-KR" altLang="en-US" sz="800" dirty="0"/>
          </a:p>
        </p:txBody>
      </p:sp>
      <p:sp>
        <p:nvSpPr>
          <p:cNvPr id="271" name="직사각형 270"/>
          <p:cNvSpPr/>
          <p:nvPr/>
        </p:nvSpPr>
        <p:spPr>
          <a:xfrm>
            <a:off x="7897848" y="5157837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select</a:t>
            </a:r>
            <a:endParaRPr lang="ko-KR" altLang="en-US" sz="800" dirty="0"/>
          </a:p>
        </p:txBody>
      </p:sp>
      <p:sp>
        <p:nvSpPr>
          <p:cNvPr id="279" name="직사각형 278"/>
          <p:cNvSpPr/>
          <p:nvPr/>
        </p:nvSpPr>
        <p:spPr>
          <a:xfrm>
            <a:off x="9658825" y="5157837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select</a:t>
            </a:r>
            <a:endParaRPr lang="ko-KR" altLang="en-US" sz="800" dirty="0"/>
          </a:p>
        </p:txBody>
      </p:sp>
      <p:sp>
        <p:nvSpPr>
          <p:cNvPr id="280" name="직사각형 279"/>
          <p:cNvSpPr/>
          <p:nvPr/>
        </p:nvSpPr>
        <p:spPr>
          <a:xfrm>
            <a:off x="11292816" y="3919450"/>
            <a:ext cx="52129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insert</a:t>
            </a:r>
            <a:endParaRPr lang="ko-KR" altLang="en-US" sz="800" dirty="0"/>
          </a:p>
        </p:txBody>
      </p:sp>
      <p:sp>
        <p:nvSpPr>
          <p:cNvPr id="282" name="직사각형 281"/>
          <p:cNvSpPr/>
          <p:nvPr/>
        </p:nvSpPr>
        <p:spPr>
          <a:xfrm>
            <a:off x="4553532" y="5359752"/>
            <a:ext cx="52129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insert</a:t>
            </a:r>
            <a:endParaRPr lang="ko-KR" altLang="en-US" sz="800" dirty="0"/>
          </a:p>
        </p:txBody>
      </p:sp>
      <p:sp>
        <p:nvSpPr>
          <p:cNvPr id="283" name="직사각형 282"/>
          <p:cNvSpPr/>
          <p:nvPr/>
        </p:nvSpPr>
        <p:spPr>
          <a:xfrm>
            <a:off x="6026498" y="5359752"/>
            <a:ext cx="52129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insert</a:t>
            </a:r>
            <a:endParaRPr lang="ko-KR" altLang="en-US" sz="800" dirty="0"/>
          </a:p>
        </p:txBody>
      </p:sp>
      <p:sp>
        <p:nvSpPr>
          <p:cNvPr id="284" name="직사각형 283"/>
          <p:cNvSpPr/>
          <p:nvPr/>
        </p:nvSpPr>
        <p:spPr>
          <a:xfrm>
            <a:off x="2900848" y="5359752"/>
            <a:ext cx="52129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insert</a:t>
            </a:r>
            <a:endParaRPr lang="ko-KR" altLang="en-US" sz="800" dirty="0"/>
          </a:p>
        </p:txBody>
      </p:sp>
      <p:sp>
        <p:nvSpPr>
          <p:cNvPr id="285" name="직사각형 284"/>
          <p:cNvSpPr/>
          <p:nvPr/>
        </p:nvSpPr>
        <p:spPr>
          <a:xfrm>
            <a:off x="9276732" y="5793820"/>
            <a:ext cx="53732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delete</a:t>
            </a:r>
            <a:endParaRPr lang="ko-KR" altLang="en-US" sz="800" dirty="0"/>
          </a:p>
        </p:txBody>
      </p:sp>
      <p:cxnSp>
        <p:nvCxnSpPr>
          <p:cNvPr id="118" name="직선 연결선 117"/>
          <p:cNvCxnSpPr/>
          <p:nvPr/>
        </p:nvCxnSpPr>
        <p:spPr>
          <a:xfrm>
            <a:off x="7851339" y="3236466"/>
            <a:ext cx="816070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화살표 연결선 118"/>
          <p:cNvCxnSpPr/>
          <p:nvPr/>
        </p:nvCxnSpPr>
        <p:spPr>
          <a:xfrm flipH="1">
            <a:off x="9276732" y="4629416"/>
            <a:ext cx="817442" cy="0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연결선 125"/>
          <p:cNvCxnSpPr/>
          <p:nvPr/>
        </p:nvCxnSpPr>
        <p:spPr>
          <a:xfrm flipV="1">
            <a:off x="10079700" y="2066492"/>
            <a:ext cx="0" cy="2554457"/>
          </a:xfrm>
          <a:prstGeom prst="line">
            <a:avLst/>
          </a:prstGeom>
          <a:ln w="38100">
            <a:solidFill>
              <a:srgbClr val="4040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직사각형 126"/>
          <p:cNvSpPr/>
          <p:nvPr/>
        </p:nvSpPr>
        <p:spPr>
          <a:xfrm>
            <a:off x="10159919" y="4186373"/>
            <a:ext cx="521297" cy="2154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insert</a:t>
            </a:r>
            <a:endParaRPr lang="ko-KR" altLang="en-US" sz="800" dirty="0"/>
          </a:p>
        </p:txBody>
      </p:sp>
      <p:sp>
        <p:nvSpPr>
          <p:cNvPr id="2" name="직사각형 1"/>
          <p:cNvSpPr/>
          <p:nvPr/>
        </p:nvSpPr>
        <p:spPr>
          <a:xfrm>
            <a:off x="8421060" y="1242140"/>
            <a:ext cx="2183596" cy="2603169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직사각형 123"/>
          <p:cNvSpPr/>
          <p:nvPr/>
        </p:nvSpPr>
        <p:spPr>
          <a:xfrm>
            <a:off x="3913052" y="1201446"/>
            <a:ext cx="1220973" cy="994431"/>
          </a:xfrm>
          <a:prstGeom prst="rect">
            <a:avLst/>
          </a:prstGeom>
          <a:noFill/>
          <a:ln w="381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5" name="직사각형 124"/>
          <p:cNvSpPr/>
          <p:nvPr/>
        </p:nvSpPr>
        <p:spPr>
          <a:xfrm>
            <a:off x="2503365" y="4369400"/>
            <a:ext cx="1220973" cy="994431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401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78284" y="568332"/>
            <a:ext cx="12121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</a:p>
          <a:p>
            <a:pPr algn="ctr"/>
            <a:r>
              <a:rPr lang="ko-KR" altLang="en-US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구성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5717787" y="885418"/>
            <a:ext cx="2945037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프로젝트 구성</a:t>
            </a:r>
            <a:endParaRPr lang="ko-KR" altLang="en-US" sz="4000" dirty="0"/>
          </a:p>
        </p:txBody>
      </p:sp>
      <p:sp>
        <p:nvSpPr>
          <p:cNvPr id="7" name="직사각형 6"/>
          <p:cNvSpPr/>
          <p:nvPr/>
        </p:nvSpPr>
        <p:spPr>
          <a:xfrm>
            <a:off x="4459430" y="3361586"/>
            <a:ext cx="5461752" cy="11079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altLang="ko-KR" sz="6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ER-Diagram</a:t>
            </a:r>
            <a:endParaRPr lang="ko-KR" altLang="en-US" sz="6600" dirty="0"/>
          </a:p>
        </p:txBody>
      </p:sp>
    </p:spTree>
    <p:extLst>
      <p:ext uri="{BB962C8B-B14F-4D97-AF65-F5344CB8AC3E}">
        <p14:creationId xmlns:p14="http://schemas.microsoft.com/office/powerpoint/2010/main" val="133428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타원 256"/>
          <p:cNvSpPr/>
          <p:nvPr/>
        </p:nvSpPr>
        <p:spPr>
          <a:xfrm>
            <a:off x="4705890" y="2755768"/>
            <a:ext cx="203648" cy="203648"/>
          </a:xfrm>
          <a:prstGeom prst="ellipse">
            <a:avLst/>
          </a:prstGeom>
          <a:noFill/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9" name="직사각형 338"/>
          <p:cNvSpPr/>
          <p:nvPr/>
        </p:nvSpPr>
        <p:spPr>
          <a:xfrm>
            <a:off x="4493613" y="2883303"/>
            <a:ext cx="628202" cy="144924"/>
          </a:xfrm>
          <a:prstGeom prst="rect">
            <a:avLst/>
          </a:prstGeom>
          <a:solidFill>
            <a:srgbClr val="3B7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6" name="타원 255"/>
          <p:cNvSpPr/>
          <p:nvPr/>
        </p:nvSpPr>
        <p:spPr>
          <a:xfrm>
            <a:off x="5585853" y="2535052"/>
            <a:ext cx="203648" cy="203648"/>
          </a:xfrm>
          <a:prstGeom prst="ellipse">
            <a:avLst/>
          </a:prstGeom>
          <a:noFill/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8" name="직사각형 337"/>
          <p:cNvSpPr/>
          <p:nvPr/>
        </p:nvSpPr>
        <p:spPr>
          <a:xfrm>
            <a:off x="5195126" y="2654915"/>
            <a:ext cx="628202" cy="144924"/>
          </a:xfrm>
          <a:prstGeom prst="rect">
            <a:avLst/>
          </a:prstGeom>
          <a:solidFill>
            <a:srgbClr val="3B7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2" name="타원 211"/>
          <p:cNvSpPr/>
          <p:nvPr/>
        </p:nvSpPr>
        <p:spPr>
          <a:xfrm>
            <a:off x="7125081" y="3523127"/>
            <a:ext cx="203648" cy="203648"/>
          </a:xfrm>
          <a:prstGeom prst="ellipse">
            <a:avLst/>
          </a:prstGeom>
          <a:noFill/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4" name="타원 213"/>
          <p:cNvSpPr/>
          <p:nvPr/>
        </p:nvSpPr>
        <p:spPr>
          <a:xfrm>
            <a:off x="6814158" y="3523188"/>
            <a:ext cx="203648" cy="203648"/>
          </a:xfrm>
          <a:prstGeom prst="ellipse">
            <a:avLst/>
          </a:prstGeom>
          <a:noFill/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3" name="직사각형 332"/>
          <p:cNvSpPr/>
          <p:nvPr/>
        </p:nvSpPr>
        <p:spPr>
          <a:xfrm>
            <a:off x="6764221" y="3646456"/>
            <a:ext cx="628202" cy="254064"/>
          </a:xfrm>
          <a:prstGeom prst="rect">
            <a:avLst/>
          </a:prstGeom>
          <a:solidFill>
            <a:srgbClr val="3B7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/>
          <p:cNvSpPr/>
          <p:nvPr/>
        </p:nvSpPr>
        <p:spPr>
          <a:xfrm>
            <a:off x="6814158" y="3871464"/>
            <a:ext cx="203648" cy="203648"/>
          </a:xfrm>
          <a:prstGeom prst="ellipse">
            <a:avLst/>
          </a:prstGeom>
          <a:noFill/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8" name="타원 217"/>
          <p:cNvSpPr/>
          <p:nvPr/>
        </p:nvSpPr>
        <p:spPr>
          <a:xfrm>
            <a:off x="7126003" y="3871464"/>
            <a:ext cx="203648" cy="203648"/>
          </a:xfrm>
          <a:prstGeom prst="ellipse">
            <a:avLst/>
          </a:prstGeom>
          <a:noFill/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6726155" y="3991034"/>
            <a:ext cx="628202" cy="254064"/>
          </a:xfrm>
          <a:prstGeom prst="rect">
            <a:avLst/>
          </a:prstGeom>
          <a:solidFill>
            <a:srgbClr val="3B7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7" name="직선 연결선 96"/>
          <p:cNvCxnSpPr/>
          <p:nvPr/>
        </p:nvCxnSpPr>
        <p:spPr>
          <a:xfrm flipV="1">
            <a:off x="8098976" y="1612073"/>
            <a:ext cx="0" cy="1501241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/>
          <p:cNvCxnSpPr/>
          <p:nvPr/>
        </p:nvCxnSpPr>
        <p:spPr>
          <a:xfrm flipV="1">
            <a:off x="9742715" y="2236938"/>
            <a:ext cx="0" cy="1877796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/>
          <p:nvPr/>
        </p:nvCxnSpPr>
        <p:spPr>
          <a:xfrm>
            <a:off x="8195101" y="4854890"/>
            <a:ext cx="3300213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/>
          <p:cNvCxnSpPr/>
          <p:nvPr/>
        </p:nvCxnSpPr>
        <p:spPr>
          <a:xfrm flipV="1">
            <a:off x="11495314" y="3625012"/>
            <a:ext cx="0" cy="1240833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/>
          <p:cNvCxnSpPr/>
          <p:nvPr/>
        </p:nvCxnSpPr>
        <p:spPr>
          <a:xfrm flipV="1">
            <a:off x="10646229" y="3028227"/>
            <a:ext cx="0" cy="1467435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/>
          <p:cNvCxnSpPr/>
          <p:nvPr/>
        </p:nvCxnSpPr>
        <p:spPr>
          <a:xfrm>
            <a:off x="7772400" y="4495661"/>
            <a:ext cx="2884715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연결선 100"/>
          <p:cNvCxnSpPr/>
          <p:nvPr/>
        </p:nvCxnSpPr>
        <p:spPr>
          <a:xfrm>
            <a:off x="7924800" y="4114732"/>
            <a:ext cx="1828801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/>
          <p:cNvCxnSpPr/>
          <p:nvPr/>
        </p:nvCxnSpPr>
        <p:spPr>
          <a:xfrm flipV="1">
            <a:off x="8893629" y="2057715"/>
            <a:ext cx="0" cy="1665203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직선 연결선 106"/>
          <p:cNvCxnSpPr/>
          <p:nvPr/>
        </p:nvCxnSpPr>
        <p:spPr>
          <a:xfrm>
            <a:off x="7924800" y="3722917"/>
            <a:ext cx="979715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TextBox 87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6207335"/>
              </p:ext>
            </p:extLst>
          </p:nvPr>
        </p:nvGraphicFramePr>
        <p:xfrm>
          <a:off x="8495553" y="328917"/>
          <a:ext cx="757305" cy="18288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57305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Roomdetail_Around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ra_pnum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ra_sea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ra_valley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ra_river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ra_mountain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ra_island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090840"/>
              </p:ext>
            </p:extLst>
          </p:nvPr>
        </p:nvGraphicFramePr>
        <p:xfrm>
          <a:off x="10313467" y="309154"/>
          <a:ext cx="749300" cy="28956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Roomdetail_Support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rs_pnum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rs_market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rs_meal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rs_pet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rs_part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rs_board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rs_pickup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rs_inet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rs_movie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rs_café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rs_shuttle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7024577"/>
              </p:ext>
            </p:extLst>
          </p:nvPr>
        </p:nvGraphicFramePr>
        <p:xfrm>
          <a:off x="7581157" y="327206"/>
          <a:ext cx="749300" cy="140208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Roomdetail_Using 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ru_pnum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ru_date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ru_until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ru_member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5107444"/>
              </p:ext>
            </p:extLst>
          </p:nvPr>
        </p:nvGraphicFramePr>
        <p:xfrm>
          <a:off x="11206098" y="294819"/>
          <a:ext cx="749300" cy="33223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Roomdetail_Facility 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rf_pnum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rf_pool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rf_slide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rf_soccer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rf_footb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rf_bbq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rf_campfire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rf_karaoke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rf_basketb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rf_seminar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rf_bike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rf_4wbike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rf_servival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9" name="표 8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3609308"/>
              </p:ext>
            </p:extLst>
          </p:nvPr>
        </p:nvGraphicFramePr>
        <p:xfrm>
          <a:off x="9412678" y="315855"/>
          <a:ext cx="749300" cy="20421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Roomdetail_Structure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rr_pnum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rr_sndfloor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rr_single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rr_spa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rr_terrace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rr_roomamt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rr_toiletamt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09" name="직선 연결선 108"/>
          <p:cNvCxnSpPr/>
          <p:nvPr/>
        </p:nvCxnSpPr>
        <p:spPr>
          <a:xfrm>
            <a:off x="6651171" y="5388431"/>
            <a:ext cx="979715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연결선 109"/>
          <p:cNvCxnSpPr>
            <a:endCxn id="214" idx="2"/>
          </p:cNvCxnSpPr>
          <p:nvPr/>
        </p:nvCxnSpPr>
        <p:spPr>
          <a:xfrm>
            <a:off x="6516765" y="3624951"/>
            <a:ext cx="297393" cy="61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직선 연결선 111"/>
          <p:cNvCxnSpPr/>
          <p:nvPr/>
        </p:nvCxnSpPr>
        <p:spPr>
          <a:xfrm>
            <a:off x="4974770" y="3624952"/>
            <a:ext cx="979715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연결선 113"/>
          <p:cNvCxnSpPr/>
          <p:nvPr/>
        </p:nvCxnSpPr>
        <p:spPr>
          <a:xfrm>
            <a:off x="2926415" y="6487747"/>
            <a:ext cx="3300213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직선 연결선 117"/>
          <p:cNvCxnSpPr/>
          <p:nvPr/>
        </p:nvCxnSpPr>
        <p:spPr>
          <a:xfrm flipV="1">
            <a:off x="5442856" y="3973288"/>
            <a:ext cx="0" cy="2296746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연결선 118"/>
          <p:cNvCxnSpPr/>
          <p:nvPr/>
        </p:nvCxnSpPr>
        <p:spPr>
          <a:xfrm>
            <a:off x="3840815" y="6259146"/>
            <a:ext cx="1612927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/>
          <p:cNvCxnSpPr>
            <a:endCxn id="40" idx="2"/>
          </p:cNvCxnSpPr>
          <p:nvPr/>
        </p:nvCxnSpPr>
        <p:spPr>
          <a:xfrm>
            <a:off x="5425922" y="3973288"/>
            <a:ext cx="138823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연결선 122"/>
          <p:cNvCxnSpPr/>
          <p:nvPr/>
        </p:nvCxnSpPr>
        <p:spPr>
          <a:xfrm>
            <a:off x="2926415" y="5018247"/>
            <a:ext cx="1828801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직선 연결선 123"/>
          <p:cNvCxnSpPr/>
          <p:nvPr/>
        </p:nvCxnSpPr>
        <p:spPr>
          <a:xfrm flipV="1">
            <a:off x="3840815" y="5638800"/>
            <a:ext cx="0" cy="631235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연결선 124"/>
          <p:cNvCxnSpPr/>
          <p:nvPr/>
        </p:nvCxnSpPr>
        <p:spPr>
          <a:xfrm>
            <a:off x="2710543" y="5638800"/>
            <a:ext cx="1141158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연결선 127"/>
          <p:cNvCxnSpPr/>
          <p:nvPr/>
        </p:nvCxnSpPr>
        <p:spPr>
          <a:xfrm>
            <a:off x="3500868" y="3488896"/>
            <a:ext cx="112947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연결선 129"/>
          <p:cNvCxnSpPr/>
          <p:nvPr/>
        </p:nvCxnSpPr>
        <p:spPr>
          <a:xfrm flipV="1">
            <a:off x="3851701" y="1568546"/>
            <a:ext cx="0" cy="1665204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직선 연결선 130"/>
          <p:cNvCxnSpPr/>
          <p:nvPr/>
        </p:nvCxnSpPr>
        <p:spPr>
          <a:xfrm>
            <a:off x="3863509" y="3214395"/>
            <a:ext cx="713012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직선 연결선 132"/>
          <p:cNvCxnSpPr/>
          <p:nvPr/>
        </p:nvCxnSpPr>
        <p:spPr>
          <a:xfrm flipV="1">
            <a:off x="4185516" y="2057715"/>
            <a:ext cx="0" cy="821651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직선 연결선 133"/>
          <p:cNvCxnSpPr>
            <a:endCxn id="257" idx="2"/>
          </p:cNvCxnSpPr>
          <p:nvPr/>
        </p:nvCxnSpPr>
        <p:spPr>
          <a:xfrm>
            <a:off x="4186438" y="2857592"/>
            <a:ext cx="519452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직선 연결선 136"/>
          <p:cNvCxnSpPr/>
          <p:nvPr/>
        </p:nvCxnSpPr>
        <p:spPr>
          <a:xfrm flipV="1">
            <a:off x="7226905" y="2645343"/>
            <a:ext cx="0" cy="1866567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직선 연결선 138"/>
          <p:cNvCxnSpPr/>
          <p:nvPr/>
        </p:nvCxnSpPr>
        <p:spPr>
          <a:xfrm>
            <a:off x="7244761" y="4494974"/>
            <a:ext cx="713012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직선 연결선 139"/>
          <p:cNvCxnSpPr/>
          <p:nvPr/>
        </p:nvCxnSpPr>
        <p:spPr>
          <a:xfrm flipV="1">
            <a:off x="5223207" y="1826113"/>
            <a:ext cx="0" cy="821651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직선 연결선 140"/>
          <p:cNvCxnSpPr>
            <a:stCxn id="256" idx="6"/>
          </p:cNvCxnSpPr>
          <p:nvPr/>
        </p:nvCxnSpPr>
        <p:spPr>
          <a:xfrm>
            <a:off x="5789501" y="2636876"/>
            <a:ext cx="1455260" cy="8467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직선 연결선 141"/>
          <p:cNvCxnSpPr/>
          <p:nvPr/>
        </p:nvCxnSpPr>
        <p:spPr>
          <a:xfrm flipV="1">
            <a:off x="6915982" y="2857592"/>
            <a:ext cx="0" cy="2029828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직선 연결선 143"/>
          <p:cNvCxnSpPr/>
          <p:nvPr/>
        </p:nvCxnSpPr>
        <p:spPr>
          <a:xfrm>
            <a:off x="6906018" y="4887418"/>
            <a:ext cx="713012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연결선 145"/>
          <p:cNvCxnSpPr/>
          <p:nvPr/>
        </p:nvCxnSpPr>
        <p:spPr>
          <a:xfrm flipV="1">
            <a:off x="6516765" y="1573451"/>
            <a:ext cx="0" cy="821651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직선 연결선 146"/>
          <p:cNvCxnSpPr/>
          <p:nvPr/>
        </p:nvCxnSpPr>
        <p:spPr>
          <a:xfrm>
            <a:off x="6517687" y="2384214"/>
            <a:ext cx="1267310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직선 연결선 147"/>
          <p:cNvCxnSpPr/>
          <p:nvPr/>
        </p:nvCxnSpPr>
        <p:spPr>
          <a:xfrm flipV="1">
            <a:off x="7784997" y="2373301"/>
            <a:ext cx="0" cy="2252961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직선 연결선 150"/>
          <p:cNvCxnSpPr/>
          <p:nvPr/>
        </p:nvCxnSpPr>
        <p:spPr>
          <a:xfrm>
            <a:off x="5675080" y="1110586"/>
            <a:ext cx="947998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직선 연결선 154"/>
          <p:cNvCxnSpPr/>
          <p:nvPr/>
        </p:nvCxnSpPr>
        <p:spPr>
          <a:xfrm>
            <a:off x="4974770" y="3363547"/>
            <a:ext cx="712907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6860894"/>
              </p:ext>
            </p:extLst>
          </p:nvPr>
        </p:nvGraphicFramePr>
        <p:xfrm>
          <a:off x="2370667" y="3656540"/>
          <a:ext cx="902771" cy="298704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902771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Order_Room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o_num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o_customer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o_birth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o_emercall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o_request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o_id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o_cell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o_pension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o_room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o_date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o_price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o_member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o_paytype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9" name="표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3157870"/>
              </p:ext>
            </p:extLst>
          </p:nvPr>
        </p:nvGraphicFramePr>
        <p:xfrm>
          <a:off x="5865127" y="2989228"/>
          <a:ext cx="749300" cy="85344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Wishlist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w_id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w_pnum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5170013"/>
              </p:ext>
            </p:extLst>
          </p:nvPr>
        </p:nvGraphicFramePr>
        <p:xfrm>
          <a:off x="6168053" y="357172"/>
          <a:ext cx="749300" cy="14935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Zipcode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z_addr1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z_addr2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z_addr3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z_addr4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z_zipcode</a:t>
                      </a:r>
                      <a:endParaRPr lang="ko-KR" altLang="en-US" sz="800" dirty="0" smtClean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2" name="표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9772958"/>
              </p:ext>
            </p:extLst>
          </p:nvPr>
        </p:nvGraphicFramePr>
        <p:xfrm>
          <a:off x="3640527" y="367117"/>
          <a:ext cx="749300" cy="192024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Review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rv_score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rv_question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rv_id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rv_date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rv_view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rv_photo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rv_pension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4" name="표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2095963"/>
              </p:ext>
            </p:extLst>
          </p:nvPr>
        </p:nvGraphicFramePr>
        <p:xfrm>
          <a:off x="5914421" y="4094236"/>
          <a:ext cx="767958" cy="25603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67958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Room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r_num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r_name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r_maxpri_wd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r_minpri_wd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r_maxpri_we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r_minpri_we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r_maxcapa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r_mincapa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r_size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r_photo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r_pension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7" name="직선 연결선 156"/>
          <p:cNvCxnSpPr/>
          <p:nvPr/>
        </p:nvCxnSpPr>
        <p:spPr>
          <a:xfrm>
            <a:off x="2920081" y="1724363"/>
            <a:ext cx="572320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직선 연결선 157"/>
          <p:cNvCxnSpPr/>
          <p:nvPr/>
        </p:nvCxnSpPr>
        <p:spPr>
          <a:xfrm flipV="1">
            <a:off x="3500868" y="1707429"/>
            <a:ext cx="0" cy="1792352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직선 연결선 168"/>
          <p:cNvCxnSpPr/>
          <p:nvPr/>
        </p:nvCxnSpPr>
        <p:spPr>
          <a:xfrm>
            <a:off x="3757856" y="2395102"/>
            <a:ext cx="19978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1" name="그룹 250"/>
          <p:cNvGrpSpPr/>
          <p:nvPr/>
        </p:nvGrpSpPr>
        <p:grpSpPr>
          <a:xfrm rot="5400000">
            <a:off x="3277203" y="4926995"/>
            <a:ext cx="190342" cy="182504"/>
            <a:chOff x="9858405" y="5624217"/>
            <a:chExt cx="534718" cy="512701"/>
          </a:xfrm>
        </p:grpSpPr>
        <p:cxnSp>
          <p:nvCxnSpPr>
            <p:cNvPr id="176" name="직선 연결선 175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5" name="그룹 184"/>
          <p:cNvGrpSpPr/>
          <p:nvPr/>
        </p:nvGrpSpPr>
        <p:grpSpPr>
          <a:xfrm rot="5400000">
            <a:off x="3281334" y="5541496"/>
            <a:ext cx="190342" cy="182504"/>
            <a:chOff x="9858405" y="5624217"/>
            <a:chExt cx="534718" cy="512701"/>
          </a:xfrm>
        </p:grpSpPr>
        <p:cxnSp>
          <p:nvCxnSpPr>
            <p:cNvPr id="189" name="직선 연결선 188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2" name="그룹 191"/>
          <p:cNvGrpSpPr/>
          <p:nvPr/>
        </p:nvGrpSpPr>
        <p:grpSpPr>
          <a:xfrm rot="5400000">
            <a:off x="3277202" y="6396495"/>
            <a:ext cx="190342" cy="182504"/>
            <a:chOff x="9858405" y="5624217"/>
            <a:chExt cx="534718" cy="512701"/>
          </a:xfrm>
        </p:grpSpPr>
        <p:cxnSp>
          <p:nvCxnSpPr>
            <p:cNvPr id="193" name="직선 연결선 192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7" name="직선 연결선 196"/>
          <p:cNvCxnSpPr/>
          <p:nvPr/>
        </p:nvCxnSpPr>
        <p:spPr>
          <a:xfrm>
            <a:off x="11405595" y="3773488"/>
            <a:ext cx="19978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직선 연결선 197"/>
          <p:cNvCxnSpPr/>
          <p:nvPr/>
        </p:nvCxnSpPr>
        <p:spPr>
          <a:xfrm>
            <a:off x="10546336" y="3350525"/>
            <a:ext cx="19978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직선 연결선 199"/>
          <p:cNvCxnSpPr/>
          <p:nvPr/>
        </p:nvCxnSpPr>
        <p:spPr>
          <a:xfrm>
            <a:off x="9645241" y="2519277"/>
            <a:ext cx="19978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직선 연결선 200"/>
          <p:cNvCxnSpPr/>
          <p:nvPr/>
        </p:nvCxnSpPr>
        <p:spPr>
          <a:xfrm>
            <a:off x="8787688" y="2268296"/>
            <a:ext cx="19978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직선 연결선 201"/>
          <p:cNvCxnSpPr/>
          <p:nvPr/>
        </p:nvCxnSpPr>
        <p:spPr>
          <a:xfrm>
            <a:off x="8007550" y="1843267"/>
            <a:ext cx="19978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직선 연결선 202"/>
          <p:cNvCxnSpPr/>
          <p:nvPr/>
        </p:nvCxnSpPr>
        <p:spPr>
          <a:xfrm>
            <a:off x="6416872" y="1972284"/>
            <a:ext cx="19978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4" name="그룹 203"/>
          <p:cNvGrpSpPr/>
          <p:nvPr/>
        </p:nvGrpSpPr>
        <p:grpSpPr>
          <a:xfrm rot="5400000">
            <a:off x="8334722" y="3628870"/>
            <a:ext cx="190342" cy="182504"/>
            <a:chOff x="9858405" y="5624217"/>
            <a:chExt cx="534718" cy="512701"/>
          </a:xfrm>
        </p:grpSpPr>
        <p:cxnSp>
          <p:nvCxnSpPr>
            <p:cNvPr id="205" name="직선 연결선 204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직선 연결선 205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0" name="표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2145606"/>
              </p:ext>
            </p:extLst>
          </p:nvPr>
        </p:nvGraphicFramePr>
        <p:xfrm>
          <a:off x="2216415" y="564195"/>
          <a:ext cx="815976" cy="14935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815976"/>
              </a:tblGrid>
              <a:tr h="180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Q_Youhyoo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80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80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qy_question</a:t>
                      </a:r>
                      <a:endParaRPr lang="ko-KR" altLang="en-US" sz="800" dirty="0"/>
                    </a:p>
                  </a:txBody>
                  <a:tcPr/>
                </a:tc>
              </a:tr>
              <a:tr h="180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qy_id</a:t>
                      </a:r>
                      <a:endParaRPr lang="ko-KR" altLang="en-US" sz="800" dirty="0"/>
                    </a:p>
                  </a:txBody>
                  <a:tcPr/>
                </a:tc>
              </a:tr>
              <a:tr h="180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qy_date</a:t>
                      </a:r>
                      <a:endParaRPr lang="ko-KR" altLang="en-US" sz="800" dirty="0"/>
                    </a:p>
                  </a:txBody>
                  <a:tcPr/>
                </a:tc>
              </a:tr>
              <a:tr h="180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qy_state</a:t>
                      </a:r>
                      <a:endParaRPr lang="ko-KR" altLang="en-US" sz="800" dirty="0"/>
                    </a:p>
                  </a:txBody>
                  <a:tcPr/>
                </a:tc>
              </a:tr>
              <a:tr h="180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qy_answer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207" name="직선 연결선 206"/>
          <p:cNvCxnSpPr/>
          <p:nvPr/>
        </p:nvCxnSpPr>
        <p:spPr>
          <a:xfrm>
            <a:off x="4074738" y="2395102"/>
            <a:ext cx="19978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직선 연결선 207"/>
          <p:cNvCxnSpPr/>
          <p:nvPr/>
        </p:nvCxnSpPr>
        <p:spPr>
          <a:xfrm>
            <a:off x="4709752" y="2395102"/>
            <a:ext cx="19978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직선 연결선 209"/>
          <p:cNvCxnSpPr/>
          <p:nvPr/>
        </p:nvCxnSpPr>
        <p:spPr>
          <a:xfrm>
            <a:off x="5124236" y="2395102"/>
            <a:ext cx="199786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1" name="타원 220"/>
          <p:cNvSpPr/>
          <p:nvPr/>
        </p:nvSpPr>
        <p:spPr>
          <a:xfrm>
            <a:off x="5585853" y="2755768"/>
            <a:ext cx="203648" cy="203648"/>
          </a:xfrm>
          <a:prstGeom prst="ellipse">
            <a:avLst/>
          </a:prstGeom>
          <a:noFill/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8" name="그룹 257"/>
          <p:cNvGrpSpPr/>
          <p:nvPr/>
        </p:nvGrpSpPr>
        <p:grpSpPr>
          <a:xfrm rot="5400000">
            <a:off x="8334722" y="4023480"/>
            <a:ext cx="190342" cy="182504"/>
            <a:chOff x="9858405" y="5624217"/>
            <a:chExt cx="534718" cy="512701"/>
          </a:xfrm>
        </p:grpSpPr>
        <p:cxnSp>
          <p:nvCxnSpPr>
            <p:cNvPr id="259" name="직선 연결선 258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직선 연결선 259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1" name="그룹 260"/>
          <p:cNvGrpSpPr/>
          <p:nvPr/>
        </p:nvGrpSpPr>
        <p:grpSpPr>
          <a:xfrm rot="5400000">
            <a:off x="8334722" y="4404409"/>
            <a:ext cx="190342" cy="182504"/>
            <a:chOff x="9858405" y="5624217"/>
            <a:chExt cx="534718" cy="512701"/>
          </a:xfrm>
        </p:grpSpPr>
        <p:cxnSp>
          <p:nvCxnSpPr>
            <p:cNvPr id="262" name="직선 연결선 261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직선 연결선 262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4" name="그룹 263"/>
          <p:cNvGrpSpPr/>
          <p:nvPr/>
        </p:nvGrpSpPr>
        <p:grpSpPr>
          <a:xfrm rot="5400000">
            <a:off x="8334722" y="4763638"/>
            <a:ext cx="190342" cy="182504"/>
            <a:chOff x="9858405" y="5624217"/>
            <a:chExt cx="534718" cy="512701"/>
          </a:xfrm>
        </p:grpSpPr>
        <p:cxnSp>
          <p:nvCxnSpPr>
            <p:cNvPr id="265" name="직선 연결선 264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직선 연결선 265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7" name="직선 연결선 266"/>
          <p:cNvCxnSpPr/>
          <p:nvPr/>
        </p:nvCxnSpPr>
        <p:spPr>
          <a:xfrm flipV="1">
            <a:off x="3486399" y="4902316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직선 연결선 267"/>
          <p:cNvCxnSpPr/>
          <p:nvPr/>
        </p:nvCxnSpPr>
        <p:spPr>
          <a:xfrm flipV="1">
            <a:off x="3486399" y="5529110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직선 연결선 268"/>
          <p:cNvCxnSpPr/>
          <p:nvPr/>
        </p:nvCxnSpPr>
        <p:spPr>
          <a:xfrm flipV="1">
            <a:off x="3486399" y="6372194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직선 연결선 269"/>
          <p:cNvCxnSpPr/>
          <p:nvPr/>
        </p:nvCxnSpPr>
        <p:spPr>
          <a:xfrm flipV="1">
            <a:off x="8539786" y="4750405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직선 연결선 270"/>
          <p:cNvCxnSpPr/>
          <p:nvPr/>
        </p:nvCxnSpPr>
        <p:spPr>
          <a:xfrm flipV="1">
            <a:off x="8539786" y="4383556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직선 연결선 271"/>
          <p:cNvCxnSpPr/>
          <p:nvPr/>
        </p:nvCxnSpPr>
        <p:spPr>
          <a:xfrm flipV="1">
            <a:off x="8539786" y="4011094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직선 연결선 272"/>
          <p:cNvCxnSpPr/>
          <p:nvPr/>
        </p:nvCxnSpPr>
        <p:spPr>
          <a:xfrm flipV="1">
            <a:off x="8539786" y="3611396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4" name="타원 273"/>
          <p:cNvSpPr/>
          <p:nvPr/>
        </p:nvSpPr>
        <p:spPr>
          <a:xfrm>
            <a:off x="3486399" y="4961950"/>
            <a:ext cx="111609" cy="111609"/>
          </a:xfrm>
          <a:prstGeom prst="ellipse">
            <a:avLst/>
          </a:prstGeom>
          <a:solidFill>
            <a:srgbClr val="3B7CFF"/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8" name="타원 277"/>
          <p:cNvSpPr/>
          <p:nvPr/>
        </p:nvSpPr>
        <p:spPr>
          <a:xfrm>
            <a:off x="3486399" y="5588744"/>
            <a:ext cx="111609" cy="111609"/>
          </a:xfrm>
          <a:prstGeom prst="ellipse">
            <a:avLst/>
          </a:prstGeom>
          <a:solidFill>
            <a:srgbClr val="3B7CFF"/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1" name="타원 280"/>
          <p:cNvSpPr/>
          <p:nvPr/>
        </p:nvSpPr>
        <p:spPr>
          <a:xfrm>
            <a:off x="3486399" y="6433492"/>
            <a:ext cx="111609" cy="111609"/>
          </a:xfrm>
          <a:prstGeom prst="ellipse">
            <a:avLst/>
          </a:prstGeom>
          <a:solidFill>
            <a:srgbClr val="3B7CFF"/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2" name="그룹 281"/>
          <p:cNvGrpSpPr/>
          <p:nvPr/>
        </p:nvGrpSpPr>
        <p:grpSpPr>
          <a:xfrm>
            <a:off x="8004759" y="2845723"/>
            <a:ext cx="190342" cy="182504"/>
            <a:chOff x="9858405" y="5624217"/>
            <a:chExt cx="534718" cy="512701"/>
          </a:xfrm>
        </p:grpSpPr>
        <p:cxnSp>
          <p:nvCxnSpPr>
            <p:cNvPr id="283" name="직선 연결선 282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직선 연결선 283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5" name="그룹 284"/>
          <p:cNvGrpSpPr/>
          <p:nvPr/>
        </p:nvGrpSpPr>
        <p:grpSpPr>
          <a:xfrm>
            <a:off x="7685696" y="2836298"/>
            <a:ext cx="190342" cy="182504"/>
            <a:chOff x="9858405" y="5624217"/>
            <a:chExt cx="534718" cy="512701"/>
          </a:xfrm>
        </p:grpSpPr>
        <p:cxnSp>
          <p:nvCxnSpPr>
            <p:cNvPr id="286" name="직선 연결선 285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직선 연결선 286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1" name="그룹 290"/>
          <p:cNvGrpSpPr/>
          <p:nvPr/>
        </p:nvGrpSpPr>
        <p:grpSpPr>
          <a:xfrm rot="5400000">
            <a:off x="5048811" y="3263828"/>
            <a:ext cx="190342" cy="182504"/>
            <a:chOff x="9858405" y="5624217"/>
            <a:chExt cx="534718" cy="512701"/>
          </a:xfrm>
        </p:grpSpPr>
        <p:cxnSp>
          <p:nvCxnSpPr>
            <p:cNvPr id="292" name="직선 연결선 291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직선 연결선 292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7" name="그룹 296"/>
          <p:cNvGrpSpPr/>
          <p:nvPr/>
        </p:nvGrpSpPr>
        <p:grpSpPr>
          <a:xfrm rot="5400000">
            <a:off x="6701601" y="5287936"/>
            <a:ext cx="190342" cy="182504"/>
            <a:chOff x="9858405" y="5624217"/>
            <a:chExt cx="534718" cy="512701"/>
          </a:xfrm>
        </p:grpSpPr>
        <p:cxnSp>
          <p:nvCxnSpPr>
            <p:cNvPr id="298" name="직선 연결선 297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직선 연결선 298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00" name="직선 연결선 299"/>
          <p:cNvCxnSpPr/>
          <p:nvPr/>
        </p:nvCxnSpPr>
        <p:spPr>
          <a:xfrm flipV="1">
            <a:off x="6888024" y="5274817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직선 연결선 300"/>
          <p:cNvCxnSpPr/>
          <p:nvPr/>
        </p:nvCxnSpPr>
        <p:spPr>
          <a:xfrm flipV="1">
            <a:off x="7432041" y="5274818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6" name="그룹 305"/>
          <p:cNvGrpSpPr/>
          <p:nvPr/>
        </p:nvGrpSpPr>
        <p:grpSpPr>
          <a:xfrm rot="16200000">
            <a:off x="7401281" y="3885543"/>
            <a:ext cx="190342" cy="182504"/>
            <a:chOff x="9858405" y="5624217"/>
            <a:chExt cx="534718" cy="512701"/>
          </a:xfrm>
        </p:grpSpPr>
        <p:cxnSp>
          <p:nvCxnSpPr>
            <p:cNvPr id="307" name="직선 연결선 306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직선 연결선 307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09" name="직선 연결선 308"/>
          <p:cNvCxnSpPr/>
          <p:nvPr/>
        </p:nvCxnSpPr>
        <p:spPr>
          <a:xfrm rot="10800000" flipV="1">
            <a:off x="7425311" y="3862266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직선 연결선 309"/>
          <p:cNvCxnSpPr/>
          <p:nvPr/>
        </p:nvCxnSpPr>
        <p:spPr>
          <a:xfrm flipV="1">
            <a:off x="7432041" y="4784234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직선 연결선 310"/>
          <p:cNvCxnSpPr/>
          <p:nvPr/>
        </p:nvCxnSpPr>
        <p:spPr>
          <a:xfrm flipV="1">
            <a:off x="7432041" y="4395383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2" name="직선 연결선 311"/>
          <p:cNvCxnSpPr/>
          <p:nvPr/>
        </p:nvCxnSpPr>
        <p:spPr>
          <a:xfrm flipV="1">
            <a:off x="7432041" y="3509572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직선 연결선 312"/>
          <p:cNvCxnSpPr/>
          <p:nvPr/>
        </p:nvCxnSpPr>
        <p:spPr>
          <a:xfrm flipV="1">
            <a:off x="5197037" y="3515676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직선 연결선 313"/>
          <p:cNvCxnSpPr/>
          <p:nvPr/>
        </p:nvCxnSpPr>
        <p:spPr>
          <a:xfrm flipV="1">
            <a:off x="6035237" y="995146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5" name="직선 연결선 314"/>
          <p:cNvCxnSpPr/>
          <p:nvPr/>
        </p:nvCxnSpPr>
        <p:spPr>
          <a:xfrm flipV="1">
            <a:off x="4156201" y="3380517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1" name="그룹 320"/>
          <p:cNvGrpSpPr/>
          <p:nvPr/>
        </p:nvGrpSpPr>
        <p:grpSpPr>
          <a:xfrm rot="5400000">
            <a:off x="3035187" y="1636752"/>
            <a:ext cx="190342" cy="182504"/>
            <a:chOff x="9858405" y="5624217"/>
            <a:chExt cx="534718" cy="512701"/>
          </a:xfrm>
        </p:grpSpPr>
        <p:cxnSp>
          <p:nvCxnSpPr>
            <p:cNvPr id="322" name="직선 연결선 321"/>
            <p:cNvCxnSpPr/>
            <p:nvPr/>
          </p:nvCxnSpPr>
          <p:spPr>
            <a:xfrm flipH="1" flipV="1">
              <a:off x="10133075" y="5624217"/>
              <a:ext cx="260048" cy="512701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직선 연결선 322"/>
            <p:cNvCxnSpPr/>
            <p:nvPr/>
          </p:nvCxnSpPr>
          <p:spPr>
            <a:xfrm flipV="1">
              <a:off x="9858405" y="5624218"/>
              <a:ext cx="274670" cy="512700"/>
            </a:xfrm>
            <a:prstGeom prst="line">
              <a:avLst/>
            </a:prstGeom>
            <a:ln w="3810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24" name="직선 연결선 323"/>
          <p:cNvCxnSpPr/>
          <p:nvPr/>
        </p:nvCxnSpPr>
        <p:spPr>
          <a:xfrm flipV="1">
            <a:off x="3193581" y="1612073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5" name="타원 324"/>
          <p:cNvSpPr/>
          <p:nvPr/>
        </p:nvSpPr>
        <p:spPr>
          <a:xfrm>
            <a:off x="3202048" y="1671707"/>
            <a:ext cx="111609" cy="111609"/>
          </a:xfrm>
          <a:prstGeom prst="ellipse">
            <a:avLst/>
          </a:prstGeom>
          <a:solidFill>
            <a:srgbClr val="3B7CFF"/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6" name="타원 325"/>
          <p:cNvSpPr/>
          <p:nvPr/>
        </p:nvSpPr>
        <p:spPr>
          <a:xfrm>
            <a:off x="4018268" y="3429000"/>
            <a:ext cx="111609" cy="111609"/>
          </a:xfrm>
          <a:prstGeom prst="ellipse">
            <a:avLst/>
          </a:prstGeom>
          <a:solidFill>
            <a:srgbClr val="3B7CFF"/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7" name="직선 연결선 326"/>
          <p:cNvCxnSpPr/>
          <p:nvPr/>
        </p:nvCxnSpPr>
        <p:spPr>
          <a:xfrm flipV="1">
            <a:off x="4156201" y="3106750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8" name="직선 연결선 327"/>
          <p:cNvCxnSpPr/>
          <p:nvPr/>
        </p:nvCxnSpPr>
        <p:spPr>
          <a:xfrm flipV="1">
            <a:off x="4114651" y="4902314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9" name="직선 연결선 328"/>
          <p:cNvCxnSpPr/>
          <p:nvPr/>
        </p:nvCxnSpPr>
        <p:spPr>
          <a:xfrm>
            <a:off x="7345890" y="3624951"/>
            <a:ext cx="297393" cy="61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0" name="직선 연결선 329"/>
          <p:cNvCxnSpPr/>
          <p:nvPr/>
        </p:nvCxnSpPr>
        <p:spPr>
          <a:xfrm>
            <a:off x="7031563" y="3624951"/>
            <a:ext cx="76584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1" name="직선 연결선 330"/>
          <p:cNvCxnSpPr/>
          <p:nvPr/>
        </p:nvCxnSpPr>
        <p:spPr>
          <a:xfrm>
            <a:off x="7343666" y="3970841"/>
            <a:ext cx="297393" cy="61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2" name="직선 연결선 331"/>
          <p:cNvCxnSpPr/>
          <p:nvPr/>
        </p:nvCxnSpPr>
        <p:spPr>
          <a:xfrm>
            <a:off x="7037806" y="3970841"/>
            <a:ext cx="76584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직선 연결선 333"/>
          <p:cNvCxnSpPr>
            <a:endCxn id="221" idx="2"/>
          </p:cNvCxnSpPr>
          <p:nvPr/>
        </p:nvCxnSpPr>
        <p:spPr>
          <a:xfrm>
            <a:off x="4909538" y="2857592"/>
            <a:ext cx="676315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직선 연결선 334"/>
          <p:cNvCxnSpPr/>
          <p:nvPr/>
        </p:nvCxnSpPr>
        <p:spPr>
          <a:xfrm>
            <a:off x="5781882" y="2857592"/>
            <a:ext cx="1134100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6" name="직선 연결선 335"/>
          <p:cNvCxnSpPr>
            <a:endCxn id="256" idx="2"/>
          </p:cNvCxnSpPr>
          <p:nvPr/>
        </p:nvCxnSpPr>
        <p:spPr>
          <a:xfrm>
            <a:off x="5235235" y="2636876"/>
            <a:ext cx="350618" cy="0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7" name="직사각형 336"/>
          <p:cNvSpPr/>
          <p:nvPr/>
        </p:nvSpPr>
        <p:spPr>
          <a:xfrm>
            <a:off x="5184940" y="2883303"/>
            <a:ext cx="628202" cy="144924"/>
          </a:xfrm>
          <a:prstGeom prst="rect">
            <a:avLst/>
          </a:prstGeom>
          <a:solidFill>
            <a:srgbClr val="3B7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2" name="직선 연결선 131"/>
          <p:cNvCxnSpPr/>
          <p:nvPr/>
        </p:nvCxnSpPr>
        <p:spPr>
          <a:xfrm flipV="1">
            <a:off x="4809645" y="2046764"/>
            <a:ext cx="0" cy="1240833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5913048"/>
              </p:ext>
            </p:extLst>
          </p:nvPr>
        </p:nvGraphicFramePr>
        <p:xfrm>
          <a:off x="4287601" y="3063577"/>
          <a:ext cx="749300" cy="298704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User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u_id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u_pwd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u_type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u_cell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u_addr1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u_addr2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u_addr3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u_addr4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u_addr5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u_zipcode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u_birth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u_email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u_point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6862664"/>
              </p:ext>
            </p:extLst>
          </p:nvPr>
        </p:nvGraphicFramePr>
        <p:xfrm>
          <a:off x="4646095" y="357443"/>
          <a:ext cx="749300" cy="192024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Q_Pension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qp_state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qp_question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qp_id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qp_date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qp_view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qp_answer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qp_pension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4" name="직선 연결선 153"/>
          <p:cNvCxnSpPr/>
          <p:nvPr/>
        </p:nvCxnSpPr>
        <p:spPr>
          <a:xfrm flipV="1">
            <a:off x="5687677" y="1110586"/>
            <a:ext cx="0" cy="2252961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7968138"/>
              </p:ext>
            </p:extLst>
          </p:nvPr>
        </p:nvGraphicFramePr>
        <p:xfrm>
          <a:off x="7579792" y="3049820"/>
          <a:ext cx="749300" cy="36271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Pension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p_num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p_name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p_addr1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p_addr2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p_addr3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u_addr4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u_addr5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u_zipcode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p_tel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p_paytype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p_account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p_intro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p_photo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p_contect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p_lat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p_lng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6" name="직선 연결선 155"/>
          <p:cNvCxnSpPr/>
          <p:nvPr/>
        </p:nvCxnSpPr>
        <p:spPr>
          <a:xfrm flipV="1">
            <a:off x="5781882" y="3516795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직선 연결선 158"/>
          <p:cNvCxnSpPr/>
          <p:nvPr/>
        </p:nvCxnSpPr>
        <p:spPr>
          <a:xfrm flipV="1">
            <a:off x="6691676" y="3516795"/>
            <a:ext cx="0" cy="230879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7938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78284" y="568332"/>
            <a:ext cx="12121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</a:p>
          <a:p>
            <a:pPr algn="ctr"/>
            <a:r>
              <a:rPr lang="ko-KR" altLang="en-US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구성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5717787" y="885418"/>
            <a:ext cx="2945037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프로젝트 구성</a:t>
            </a:r>
            <a:endParaRPr lang="ko-KR" altLang="en-US" sz="4000" dirty="0"/>
          </a:p>
        </p:txBody>
      </p:sp>
      <p:sp>
        <p:nvSpPr>
          <p:cNvPr id="7" name="직사각형 6"/>
          <p:cNvSpPr/>
          <p:nvPr/>
        </p:nvSpPr>
        <p:spPr>
          <a:xfrm>
            <a:off x="4847357" y="3361586"/>
            <a:ext cx="4685898" cy="212365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altLang="ko-KR" sz="6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Database</a:t>
            </a:r>
          </a:p>
          <a:p>
            <a:pPr algn="ctr"/>
            <a:r>
              <a:rPr lang="en-US" altLang="ko-KR" sz="6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Structure</a:t>
            </a:r>
            <a:endParaRPr lang="ko-KR" altLang="en-US" sz="6600" dirty="0"/>
          </a:p>
        </p:txBody>
      </p:sp>
    </p:spTree>
    <p:extLst>
      <p:ext uri="{BB962C8B-B14F-4D97-AF65-F5344CB8AC3E}">
        <p14:creationId xmlns:p14="http://schemas.microsoft.com/office/powerpoint/2010/main" val="133428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8" name="직선 연결선 227"/>
          <p:cNvCxnSpPr/>
          <p:nvPr/>
        </p:nvCxnSpPr>
        <p:spPr>
          <a:xfrm>
            <a:off x="7881678" y="1964265"/>
            <a:ext cx="22436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2" name="직선 연결선 221"/>
          <p:cNvCxnSpPr/>
          <p:nvPr/>
        </p:nvCxnSpPr>
        <p:spPr>
          <a:xfrm>
            <a:off x="7142176" y="1553745"/>
            <a:ext cx="44873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3" name="직선 연결선 222"/>
          <p:cNvCxnSpPr/>
          <p:nvPr/>
        </p:nvCxnSpPr>
        <p:spPr>
          <a:xfrm>
            <a:off x="7143496" y="1547897"/>
            <a:ext cx="0" cy="232983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4" name="직선 연결선 223"/>
          <p:cNvCxnSpPr/>
          <p:nvPr/>
        </p:nvCxnSpPr>
        <p:spPr>
          <a:xfrm>
            <a:off x="6670422" y="3877728"/>
            <a:ext cx="47307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9" name="직선 연결선 218"/>
          <p:cNvCxnSpPr/>
          <p:nvPr/>
        </p:nvCxnSpPr>
        <p:spPr>
          <a:xfrm>
            <a:off x="6938974" y="1308208"/>
            <a:ext cx="44873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6" name="직선 연결선 215"/>
          <p:cNvCxnSpPr/>
          <p:nvPr/>
        </p:nvCxnSpPr>
        <p:spPr>
          <a:xfrm>
            <a:off x="7171808" y="958458"/>
            <a:ext cx="44873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5" name="직선 연결선 214"/>
          <p:cNvCxnSpPr/>
          <p:nvPr/>
        </p:nvCxnSpPr>
        <p:spPr>
          <a:xfrm>
            <a:off x="6977962" y="1140379"/>
            <a:ext cx="44873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8" name="직선 연결선 187"/>
          <p:cNvCxnSpPr/>
          <p:nvPr/>
        </p:nvCxnSpPr>
        <p:spPr>
          <a:xfrm>
            <a:off x="4519623" y="5063067"/>
            <a:ext cx="37941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4" name="직선 연결선 183"/>
          <p:cNvCxnSpPr/>
          <p:nvPr/>
        </p:nvCxnSpPr>
        <p:spPr>
          <a:xfrm flipH="1">
            <a:off x="5925286" y="4047058"/>
            <a:ext cx="3811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3" name="직선 연결선 182"/>
          <p:cNvCxnSpPr/>
          <p:nvPr/>
        </p:nvCxnSpPr>
        <p:spPr>
          <a:xfrm flipH="1">
            <a:off x="5812442" y="3873033"/>
            <a:ext cx="3811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2" name="직선 연결선 181"/>
          <p:cNvCxnSpPr/>
          <p:nvPr/>
        </p:nvCxnSpPr>
        <p:spPr>
          <a:xfrm flipH="1">
            <a:off x="5697217" y="3623724"/>
            <a:ext cx="3811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4" name="직선 연결선 173"/>
          <p:cNvCxnSpPr/>
          <p:nvPr/>
        </p:nvCxnSpPr>
        <p:spPr>
          <a:xfrm flipH="1">
            <a:off x="5404921" y="5255178"/>
            <a:ext cx="29712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5" name="직선 연결선 164"/>
          <p:cNvCxnSpPr/>
          <p:nvPr/>
        </p:nvCxnSpPr>
        <p:spPr>
          <a:xfrm flipH="1">
            <a:off x="5515318" y="5483778"/>
            <a:ext cx="29712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3" name="직선 연결선 112"/>
          <p:cNvCxnSpPr/>
          <p:nvPr/>
        </p:nvCxnSpPr>
        <p:spPr>
          <a:xfrm flipH="1">
            <a:off x="3835411" y="4599231"/>
            <a:ext cx="106362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3" name="직선 연결선 152"/>
          <p:cNvCxnSpPr/>
          <p:nvPr/>
        </p:nvCxnSpPr>
        <p:spPr>
          <a:xfrm flipH="1">
            <a:off x="4367223" y="3276594"/>
            <a:ext cx="16357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9" name="직선 연결선 128"/>
          <p:cNvCxnSpPr/>
          <p:nvPr/>
        </p:nvCxnSpPr>
        <p:spPr>
          <a:xfrm flipH="1">
            <a:off x="6879706" y="5977465"/>
            <a:ext cx="482601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83" name="직선 연결선 82"/>
          <p:cNvCxnSpPr/>
          <p:nvPr/>
        </p:nvCxnSpPr>
        <p:spPr>
          <a:xfrm flipH="1">
            <a:off x="4746635" y="3982548"/>
            <a:ext cx="1524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7" name="직선 연결선 116"/>
          <p:cNvCxnSpPr/>
          <p:nvPr/>
        </p:nvCxnSpPr>
        <p:spPr>
          <a:xfrm flipH="1">
            <a:off x="6670422" y="4563523"/>
            <a:ext cx="219868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04" name="직선 연결선 103"/>
          <p:cNvCxnSpPr/>
          <p:nvPr/>
        </p:nvCxnSpPr>
        <p:spPr>
          <a:xfrm flipH="1">
            <a:off x="3183477" y="5045216"/>
            <a:ext cx="51567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0" name="직선 연결선 99"/>
          <p:cNvCxnSpPr/>
          <p:nvPr/>
        </p:nvCxnSpPr>
        <p:spPr>
          <a:xfrm flipH="1">
            <a:off x="3249887" y="3056465"/>
            <a:ext cx="149674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8" name="직선 연결선 97"/>
          <p:cNvCxnSpPr/>
          <p:nvPr/>
        </p:nvCxnSpPr>
        <p:spPr>
          <a:xfrm flipH="1">
            <a:off x="5934614" y="1688318"/>
            <a:ext cx="33073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7" name="직선 연결선 86"/>
          <p:cNvCxnSpPr/>
          <p:nvPr/>
        </p:nvCxnSpPr>
        <p:spPr>
          <a:xfrm flipH="1">
            <a:off x="4436544" y="1688318"/>
            <a:ext cx="31009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0" name="직선 연결선 69"/>
          <p:cNvCxnSpPr/>
          <p:nvPr/>
        </p:nvCxnSpPr>
        <p:spPr>
          <a:xfrm>
            <a:off x="8017150" y="517530"/>
            <a:ext cx="1524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0" name="직선 연결선 59"/>
          <p:cNvCxnSpPr/>
          <p:nvPr/>
        </p:nvCxnSpPr>
        <p:spPr>
          <a:xfrm>
            <a:off x="7062269" y="5763173"/>
            <a:ext cx="300038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직선 연결선 56"/>
          <p:cNvCxnSpPr/>
          <p:nvPr/>
        </p:nvCxnSpPr>
        <p:spPr>
          <a:xfrm>
            <a:off x="6697144" y="6248387"/>
            <a:ext cx="365125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직선 연결선 54"/>
          <p:cNvCxnSpPr/>
          <p:nvPr/>
        </p:nvCxnSpPr>
        <p:spPr>
          <a:xfrm>
            <a:off x="3535373" y="2571238"/>
            <a:ext cx="300038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직선 연결선 53"/>
          <p:cNvCxnSpPr/>
          <p:nvPr/>
        </p:nvCxnSpPr>
        <p:spPr>
          <a:xfrm>
            <a:off x="3249887" y="5432973"/>
            <a:ext cx="300038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직선 연결선 51"/>
          <p:cNvCxnSpPr/>
          <p:nvPr/>
        </p:nvCxnSpPr>
        <p:spPr>
          <a:xfrm>
            <a:off x="3247506" y="3265506"/>
            <a:ext cx="300038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직선 연결선 46"/>
          <p:cNvCxnSpPr/>
          <p:nvPr/>
        </p:nvCxnSpPr>
        <p:spPr>
          <a:xfrm>
            <a:off x="6862244" y="2529436"/>
            <a:ext cx="200025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7979176"/>
              </p:ext>
            </p:extLst>
          </p:nvPr>
        </p:nvGraphicFramePr>
        <p:xfrm>
          <a:off x="4810129" y="3684059"/>
          <a:ext cx="749300" cy="298704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User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u_id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u_pwd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u_type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u_cell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u_addr1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u_addr2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u_addr3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u_addr4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u_addr5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u_zipcode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u_birth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u_email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u_point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7170596"/>
              </p:ext>
            </p:extLst>
          </p:nvPr>
        </p:nvGraphicFramePr>
        <p:xfrm>
          <a:off x="2370667" y="3631139"/>
          <a:ext cx="902771" cy="298704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902771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Order_Room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o_num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o_customer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o_birth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o_emercall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o_request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o_id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o_cell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o_pension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o_room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o_date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o_price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o_member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o_paytype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030349"/>
              </p:ext>
            </p:extLst>
          </p:nvPr>
        </p:nvGraphicFramePr>
        <p:xfrm>
          <a:off x="8179869" y="4223805"/>
          <a:ext cx="749300" cy="216408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Roomdetail_Around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ra_pnum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ra_rnum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ra_sea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ra_valley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ra_river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ra_mountain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ra_island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6018230"/>
              </p:ext>
            </p:extLst>
          </p:nvPr>
        </p:nvGraphicFramePr>
        <p:xfrm>
          <a:off x="7274994" y="165105"/>
          <a:ext cx="749300" cy="36271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Pension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p_num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p_name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p_addr1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p_addr2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p_addr3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u_addr4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u_addr5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u_zipcode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p_tel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p_paytype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p_account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p_intro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p_photo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p_contect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p_lat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p_lng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694131"/>
              </p:ext>
            </p:extLst>
          </p:nvPr>
        </p:nvGraphicFramePr>
        <p:xfrm>
          <a:off x="9932469" y="2228160"/>
          <a:ext cx="749300" cy="31089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Roomdetail_Support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rs_pnum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rs_rnum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rs_market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rs_meal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rs_pet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rs_part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rs_board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rs_pickup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rs_inet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rs_movie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rs_café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rs_shuttle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0035260"/>
              </p:ext>
            </p:extLst>
          </p:nvPr>
        </p:nvGraphicFramePr>
        <p:xfrm>
          <a:off x="7265469" y="5106033"/>
          <a:ext cx="749300" cy="161544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Roomdetail_Using 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ru_pnum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ru_rnum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ru_date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ru_until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ru_member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5254342"/>
              </p:ext>
            </p:extLst>
          </p:nvPr>
        </p:nvGraphicFramePr>
        <p:xfrm>
          <a:off x="9075219" y="3297764"/>
          <a:ext cx="749300" cy="22555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Roomdetail_Structure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rr_pnum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rr_rnum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rr_sndfloor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rr_single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rr_spa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rr_terrace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rr_roomamt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rr_toiletamt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2726172"/>
              </p:ext>
            </p:extLst>
          </p:nvPr>
        </p:nvGraphicFramePr>
        <p:xfrm>
          <a:off x="10770669" y="1187448"/>
          <a:ext cx="749300" cy="353568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Roomdetail_Facility 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rf_pnum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rf_rnum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rf_pool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rf_slide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rf_soccer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rf_footb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rf_bbq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rf_campfire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rf_karaoke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rf_basketb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rf_seminar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rf_bike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rf_4wbike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rf_servival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9" name="표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6291771"/>
              </p:ext>
            </p:extLst>
          </p:nvPr>
        </p:nvGraphicFramePr>
        <p:xfrm>
          <a:off x="2522019" y="2524758"/>
          <a:ext cx="749300" cy="85344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Wishlist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w_id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w_pnum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0" name="표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183319"/>
              </p:ext>
            </p:extLst>
          </p:nvPr>
        </p:nvGraphicFramePr>
        <p:xfrm>
          <a:off x="4918086" y="737661"/>
          <a:ext cx="815976" cy="14935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815976"/>
              </a:tblGrid>
              <a:tr h="180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Q_Youhyoo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80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80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qy_question</a:t>
                      </a:r>
                      <a:endParaRPr lang="ko-KR" altLang="en-US" sz="800" dirty="0"/>
                    </a:p>
                  </a:txBody>
                  <a:tcPr/>
                </a:tc>
              </a:tr>
              <a:tr h="180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qy_id</a:t>
                      </a:r>
                      <a:endParaRPr lang="ko-KR" altLang="en-US" sz="800" dirty="0"/>
                    </a:p>
                  </a:txBody>
                  <a:tcPr/>
                </a:tc>
              </a:tr>
              <a:tr h="180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qy_date</a:t>
                      </a:r>
                      <a:endParaRPr lang="ko-KR" altLang="en-US" sz="800" dirty="0"/>
                    </a:p>
                  </a:txBody>
                  <a:tcPr/>
                </a:tc>
              </a:tr>
              <a:tr h="180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qy_state</a:t>
                      </a:r>
                      <a:endParaRPr lang="ko-KR" altLang="en-US" sz="800" dirty="0"/>
                    </a:p>
                  </a:txBody>
                  <a:tcPr/>
                </a:tc>
              </a:tr>
              <a:tr h="180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qy_answer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9861248"/>
              </p:ext>
            </p:extLst>
          </p:nvPr>
        </p:nvGraphicFramePr>
        <p:xfrm>
          <a:off x="5993882" y="2675829"/>
          <a:ext cx="749300" cy="14935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Zipcode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z_addr1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z_addr2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z_addr3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z_addr4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z_zipcode</a:t>
                      </a:r>
                      <a:endParaRPr lang="ko-KR" altLang="en-US" sz="800" dirty="0" smtClean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2" name="표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0188874"/>
              </p:ext>
            </p:extLst>
          </p:nvPr>
        </p:nvGraphicFramePr>
        <p:xfrm>
          <a:off x="6122469" y="704582"/>
          <a:ext cx="749300" cy="192024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Review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rv_score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rv_question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rv_id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rv_date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rv_view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rv_photo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rv_pension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9640770"/>
              </p:ext>
            </p:extLst>
          </p:nvPr>
        </p:nvGraphicFramePr>
        <p:xfrm>
          <a:off x="3807894" y="738450"/>
          <a:ext cx="749300" cy="192024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49300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Q_Pension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qp_state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qp_question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qp_id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qp_date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qp_view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qp_answer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qp_pension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4" name="표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2582998"/>
              </p:ext>
            </p:extLst>
          </p:nvPr>
        </p:nvGraphicFramePr>
        <p:xfrm>
          <a:off x="6012398" y="4224862"/>
          <a:ext cx="767958" cy="25603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67958"/>
              </a:tblGrid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Room</a:t>
                      </a:r>
                      <a:endParaRPr lang="ko-KR" altLang="en-US" sz="800" dirty="0" smtClean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r_num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r_name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r_maxpri_wd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r_minpri_wd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r_maxpri_we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r_minpri_we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r_maxcapa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r_mincapa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r_size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r_photo</a:t>
                      </a:r>
                      <a:endParaRPr lang="ko-KR" altLang="en-US" sz="800" dirty="0"/>
                    </a:p>
                  </a:txBody>
                  <a:tcPr/>
                </a:tc>
              </a:tr>
              <a:tr h="14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err="1" smtClean="0"/>
                        <a:t>r_pension</a:t>
                      </a:r>
                      <a:endParaRPr lang="ko-KR" altLang="en-US" sz="8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41" name="직선 연결선 40"/>
          <p:cNvCxnSpPr/>
          <p:nvPr/>
        </p:nvCxnSpPr>
        <p:spPr>
          <a:xfrm>
            <a:off x="7062269" y="517530"/>
            <a:ext cx="0" cy="573085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직선 연결선 42"/>
          <p:cNvCxnSpPr/>
          <p:nvPr/>
        </p:nvCxnSpPr>
        <p:spPr>
          <a:xfrm>
            <a:off x="8167169" y="517530"/>
            <a:ext cx="0" cy="234157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직선 연결선 43"/>
          <p:cNvCxnSpPr/>
          <p:nvPr/>
        </p:nvCxnSpPr>
        <p:spPr>
          <a:xfrm>
            <a:off x="3547544" y="517530"/>
            <a:ext cx="371475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직선 연결선 49"/>
          <p:cNvCxnSpPr/>
          <p:nvPr/>
        </p:nvCxnSpPr>
        <p:spPr>
          <a:xfrm>
            <a:off x="3547544" y="517530"/>
            <a:ext cx="0" cy="491806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직선 연결선 60"/>
          <p:cNvCxnSpPr/>
          <p:nvPr/>
        </p:nvCxnSpPr>
        <p:spPr>
          <a:xfrm>
            <a:off x="7062269" y="4857237"/>
            <a:ext cx="11049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직선 연결선 63"/>
          <p:cNvCxnSpPr/>
          <p:nvPr/>
        </p:nvCxnSpPr>
        <p:spPr>
          <a:xfrm>
            <a:off x="7062269" y="3942839"/>
            <a:ext cx="2005542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7" name="직선 연결선 66"/>
          <p:cNvCxnSpPr/>
          <p:nvPr/>
        </p:nvCxnSpPr>
        <p:spPr>
          <a:xfrm>
            <a:off x="8167169" y="2859106"/>
            <a:ext cx="1755775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2" name="직선 연결선 71"/>
          <p:cNvCxnSpPr/>
          <p:nvPr/>
        </p:nvCxnSpPr>
        <p:spPr>
          <a:xfrm>
            <a:off x="8169550" y="1829863"/>
            <a:ext cx="260006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직선 연결선 80"/>
          <p:cNvCxnSpPr/>
          <p:nvPr/>
        </p:nvCxnSpPr>
        <p:spPr>
          <a:xfrm>
            <a:off x="4746635" y="228598"/>
            <a:ext cx="0" cy="375395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6" name="직선 연결선 85"/>
          <p:cNvCxnSpPr/>
          <p:nvPr/>
        </p:nvCxnSpPr>
        <p:spPr>
          <a:xfrm flipH="1">
            <a:off x="4746635" y="1507065"/>
            <a:ext cx="1524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0" name="직선 연결선 89"/>
          <p:cNvCxnSpPr/>
          <p:nvPr/>
        </p:nvCxnSpPr>
        <p:spPr>
          <a:xfrm flipH="1">
            <a:off x="4746636" y="228598"/>
            <a:ext cx="118797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5" name="직선 연결선 94"/>
          <p:cNvCxnSpPr/>
          <p:nvPr/>
        </p:nvCxnSpPr>
        <p:spPr>
          <a:xfrm>
            <a:off x="5934614" y="228598"/>
            <a:ext cx="0" cy="145972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2" name="직선 연결선 101"/>
          <p:cNvCxnSpPr/>
          <p:nvPr/>
        </p:nvCxnSpPr>
        <p:spPr>
          <a:xfrm>
            <a:off x="3699150" y="3056465"/>
            <a:ext cx="0" cy="19887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8" name="직선 연결선 107"/>
          <p:cNvCxnSpPr/>
          <p:nvPr/>
        </p:nvCxnSpPr>
        <p:spPr>
          <a:xfrm>
            <a:off x="3835541" y="4599231"/>
            <a:ext cx="0" cy="64163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1" name="직선 연결선 110"/>
          <p:cNvCxnSpPr/>
          <p:nvPr/>
        </p:nvCxnSpPr>
        <p:spPr>
          <a:xfrm flipH="1">
            <a:off x="3277537" y="5239950"/>
            <a:ext cx="55787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0" name="직선 연결선 119"/>
          <p:cNvCxnSpPr/>
          <p:nvPr/>
        </p:nvCxnSpPr>
        <p:spPr>
          <a:xfrm flipH="1">
            <a:off x="6879706" y="4131732"/>
            <a:ext cx="2182284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22" name="직선 연결선 121"/>
          <p:cNvCxnSpPr/>
          <p:nvPr/>
        </p:nvCxnSpPr>
        <p:spPr>
          <a:xfrm flipV="1">
            <a:off x="6890290" y="4144273"/>
            <a:ext cx="0" cy="1833192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27" name="직선 연결선 126"/>
          <p:cNvCxnSpPr/>
          <p:nvPr/>
        </p:nvCxnSpPr>
        <p:spPr>
          <a:xfrm flipH="1">
            <a:off x="6879706" y="5036750"/>
            <a:ext cx="1289844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38" name="직선 연결선 137"/>
          <p:cNvCxnSpPr/>
          <p:nvPr/>
        </p:nvCxnSpPr>
        <p:spPr>
          <a:xfrm flipV="1">
            <a:off x="8786823" y="2040464"/>
            <a:ext cx="0" cy="210381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43" name="직선 연결선 142"/>
          <p:cNvCxnSpPr/>
          <p:nvPr/>
        </p:nvCxnSpPr>
        <p:spPr>
          <a:xfrm flipH="1">
            <a:off x="8786823" y="2040464"/>
            <a:ext cx="1977099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45" name="직선 연결선 144"/>
          <p:cNvCxnSpPr/>
          <p:nvPr/>
        </p:nvCxnSpPr>
        <p:spPr>
          <a:xfrm flipH="1">
            <a:off x="8786823" y="3056465"/>
            <a:ext cx="1136121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64" name="직선 연결선 163"/>
          <p:cNvCxnSpPr/>
          <p:nvPr/>
        </p:nvCxnSpPr>
        <p:spPr>
          <a:xfrm flipH="1">
            <a:off x="5553483" y="5915579"/>
            <a:ext cx="3811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7" name="직선 연결선 166"/>
          <p:cNvCxnSpPr/>
          <p:nvPr/>
        </p:nvCxnSpPr>
        <p:spPr>
          <a:xfrm flipH="1">
            <a:off x="4529677" y="3435369"/>
            <a:ext cx="151083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5" name="직선 연결선 174"/>
          <p:cNvCxnSpPr/>
          <p:nvPr/>
        </p:nvCxnSpPr>
        <p:spPr>
          <a:xfrm>
            <a:off x="5934614" y="4047058"/>
            <a:ext cx="0" cy="186852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8" name="직선 연결선 177"/>
          <p:cNvCxnSpPr/>
          <p:nvPr/>
        </p:nvCxnSpPr>
        <p:spPr>
          <a:xfrm>
            <a:off x="5812442" y="3873033"/>
            <a:ext cx="0" cy="161074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9" name="직선 연결선 178"/>
          <p:cNvCxnSpPr/>
          <p:nvPr/>
        </p:nvCxnSpPr>
        <p:spPr>
          <a:xfrm>
            <a:off x="5697217" y="3623724"/>
            <a:ext cx="0" cy="163145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6" name="직선 연결선 185"/>
          <p:cNvCxnSpPr/>
          <p:nvPr/>
        </p:nvCxnSpPr>
        <p:spPr>
          <a:xfrm>
            <a:off x="4367223" y="3276594"/>
            <a:ext cx="0" cy="157217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7" name="직선 연결선 186"/>
          <p:cNvCxnSpPr/>
          <p:nvPr/>
        </p:nvCxnSpPr>
        <p:spPr>
          <a:xfrm>
            <a:off x="4519623" y="3437461"/>
            <a:ext cx="0" cy="162560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1" name="직선 연결선 190"/>
          <p:cNvCxnSpPr/>
          <p:nvPr/>
        </p:nvCxnSpPr>
        <p:spPr>
          <a:xfrm>
            <a:off x="4367223" y="4840312"/>
            <a:ext cx="44873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4" name="직선 연결선 193"/>
          <p:cNvCxnSpPr/>
          <p:nvPr/>
        </p:nvCxnSpPr>
        <p:spPr>
          <a:xfrm>
            <a:off x="5810854" y="389465"/>
            <a:ext cx="0" cy="289559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6" name="직선 연결선 195"/>
          <p:cNvCxnSpPr/>
          <p:nvPr/>
        </p:nvCxnSpPr>
        <p:spPr>
          <a:xfrm>
            <a:off x="5887782" y="601992"/>
            <a:ext cx="0" cy="283546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9" name="직선 연결선 198"/>
          <p:cNvCxnSpPr/>
          <p:nvPr/>
        </p:nvCxnSpPr>
        <p:spPr>
          <a:xfrm flipH="1">
            <a:off x="5803317" y="397931"/>
            <a:ext cx="137695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9" name="직선 연결선 208"/>
          <p:cNvCxnSpPr/>
          <p:nvPr/>
        </p:nvCxnSpPr>
        <p:spPr>
          <a:xfrm>
            <a:off x="7171808" y="389465"/>
            <a:ext cx="0" cy="57746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1" name="직선 연결선 210"/>
          <p:cNvCxnSpPr/>
          <p:nvPr/>
        </p:nvCxnSpPr>
        <p:spPr>
          <a:xfrm flipH="1">
            <a:off x="5887782" y="601992"/>
            <a:ext cx="109864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3" name="직선 연결선 212"/>
          <p:cNvCxnSpPr/>
          <p:nvPr/>
        </p:nvCxnSpPr>
        <p:spPr>
          <a:xfrm>
            <a:off x="6977962" y="601992"/>
            <a:ext cx="0" cy="5494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7" name="직선 연결선 216"/>
          <p:cNvCxnSpPr/>
          <p:nvPr/>
        </p:nvCxnSpPr>
        <p:spPr>
          <a:xfrm>
            <a:off x="6940294" y="1302360"/>
            <a:ext cx="0" cy="239756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0" name="직선 연결선 219"/>
          <p:cNvCxnSpPr/>
          <p:nvPr/>
        </p:nvCxnSpPr>
        <p:spPr>
          <a:xfrm>
            <a:off x="6737889" y="3699927"/>
            <a:ext cx="20240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9" name="직선 연결선 228"/>
          <p:cNvCxnSpPr/>
          <p:nvPr/>
        </p:nvCxnSpPr>
        <p:spPr>
          <a:xfrm>
            <a:off x="8092951" y="1964265"/>
            <a:ext cx="0" cy="20865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0" name="직선 연결선 229"/>
          <p:cNvCxnSpPr/>
          <p:nvPr/>
        </p:nvCxnSpPr>
        <p:spPr>
          <a:xfrm>
            <a:off x="6737889" y="4063991"/>
            <a:ext cx="135506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91956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8177086"/>
              </p:ext>
            </p:extLst>
          </p:nvPr>
        </p:nvGraphicFramePr>
        <p:xfrm>
          <a:off x="2508251" y="425457"/>
          <a:ext cx="9226549" cy="519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4031"/>
                <a:gridCol w="1412861"/>
                <a:gridCol w="1077686"/>
                <a:gridCol w="5431971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User // </a:t>
                      </a:r>
                      <a:r>
                        <a:rPr lang="ko-KR" altLang="en-US" dirty="0" smtClean="0"/>
                        <a:t>회원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u_id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p.k</a:t>
                      </a:r>
                      <a:endParaRPr lang="en-US" altLang="ko-K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아이디</a:t>
                      </a:r>
                      <a:endParaRPr lang="en-US" altLang="ko-KR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u_pwd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(16)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패스워드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u_type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(2)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유저 분류 </a:t>
                      </a:r>
                      <a:r>
                        <a:rPr lang="en-US" altLang="ko-KR" dirty="0" smtClean="0"/>
                        <a:t>(u=user, a=admin, b=business</a:t>
                      </a:r>
                      <a:r>
                        <a:rPr lang="en-US" altLang="ko-KR" baseline="0" dirty="0" smtClean="0"/>
                        <a:t> partner)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u_cell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(12)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전화번호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u_addr1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(8)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시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또는</a:t>
                      </a:r>
                      <a:r>
                        <a:rPr lang="en-US" altLang="ko-KR" dirty="0" smtClean="0"/>
                        <a:t> </a:t>
                      </a:r>
                      <a:r>
                        <a:rPr lang="ko-KR" altLang="en-US" dirty="0" smtClean="0"/>
                        <a:t>도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u_addr2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(8)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구 또는 군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u_addr3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(8)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동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u_addr4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(20)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aseline="0" dirty="0" smtClean="0"/>
                        <a:t>상세 주소 </a:t>
                      </a:r>
                      <a:endParaRPr lang="ko-KR" alt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u_addr5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(40)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유저의 </a:t>
                      </a:r>
                      <a:r>
                        <a:rPr lang="ko-KR" altLang="en-US" baseline="0" dirty="0" smtClean="0"/>
                        <a:t>나머지 주소</a:t>
                      </a:r>
                      <a:endParaRPr lang="ko-KR" alt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u_zipcode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(7)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우편번호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u_birth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생일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u_email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(16)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이메일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u_point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유저가 적립한 포인트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1448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1572811"/>
              </p:ext>
            </p:extLst>
          </p:nvPr>
        </p:nvGraphicFramePr>
        <p:xfrm>
          <a:off x="2508251" y="425457"/>
          <a:ext cx="9226549" cy="623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3778"/>
                <a:gridCol w="1306285"/>
                <a:gridCol w="1774372"/>
                <a:gridCol w="4942114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Pension // </a:t>
                      </a:r>
                      <a:r>
                        <a:rPr lang="ko-KR" altLang="en-US" dirty="0" err="1" smtClean="0"/>
                        <a:t>펜션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p_num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int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dirty="0" err="1" smtClean="0"/>
                        <a:t>p.k</a:t>
                      </a:r>
                      <a:r>
                        <a:rPr lang="en-US" altLang="ko-KR" sz="1700" dirty="0" smtClean="0"/>
                        <a:t>,</a:t>
                      </a:r>
                      <a:r>
                        <a:rPr lang="en-US" altLang="ko-KR" sz="1700" baseline="0" dirty="0" smtClean="0"/>
                        <a:t> </a:t>
                      </a:r>
                      <a:r>
                        <a:rPr lang="en-US" altLang="ko-KR" sz="1700" baseline="0" dirty="0" err="1" smtClean="0"/>
                        <a:t>auto_increment</a:t>
                      </a:r>
                      <a:endParaRPr lang="ko-KR" altLang="en-US" sz="17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700" dirty="0" err="1" smtClean="0"/>
                        <a:t>팬션</a:t>
                      </a:r>
                      <a:r>
                        <a:rPr lang="ko-KR" altLang="en-US" sz="1700" dirty="0" smtClean="0"/>
                        <a:t> 번호</a:t>
                      </a:r>
                      <a:endParaRPr lang="ko-KR" altLang="en-US" sz="1700" dirty="0"/>
                    </a:p>
                  </a:txBody>
                  <a:tcPr anchor="ctr"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p_name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varchar</a:t>
                      </a:r>
                      <a:r>
                        <a:rPr lang="en-US" altLang="ko-KR" sz="1700" dirty="0" smtClean="0"/>
                        <a:t>(16)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err="1" smtClean="0"/>
                        <a:t>팬션</a:t>
                      </a:r>
                      <a:r>
                        <a:rPr lang="ko-KR" altLang="en-US" sz="1700" dirty="0" smtClean="0"/>
                        <a:t> 이름</a:t>
                      </a:r>
                      <a:endParaRPr lang="ko-KR" altLang="en-US" sz="1700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smtClean="0"/>
                        <a:t>p_addr1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varchar</a:t>
                      </a:r>
                      <a:r>
                        <a:rPr lang="en-US" altLang="ko-KR" sz="1700" dirty="0" smtClean="0"/>
                        <a:t>(8)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시</a:t>
                      </a:r>
                      <a:r>
                        <a:rPr lang="en-US" altLang="ko-KR" sz="1700" baseline="0" dirty="0" smtClean="0"/>
                        <a:t> </a:t>
                      </a:r>
                      <a:r>
                        <a:rPr lang="ko-KR" altLang="en-US" sz="1700" baseline="0" dirty="0" smtClean="0"/>
                        <a:t>또는</a:t>
                      </a:r>
                      <a:r>
                        <a:rPr lang="en-US" altLang="ko-KR" sz="1700" dirty="0" smtClean="0"/>
                        <a:t> </a:t>
                      </a:r>
                      <a:r>
                        <a:rPr lang="ko-KR" altLang="en-US" sz="1700" dirty="0" smtClean="0"/>
                        <a:t>도</a:t>
                      </a:r>
                      <a:endParaRPr lang="ko-KR" altLang="en-US" sz="1700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smtClean="0"/>
                        <a:t>p_addr2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dirty="0" err="1" smtClean="0"/>
                        <a:t>varchar</a:t>
                      </a:r>
                      <a:r>
                        <a:rPr lang="en-US" altLang="ko-KR" sz="1700" dirty="0" smtClean="0"/>
                        <a:t>(8)</a:t>
                      </a:r>
                      <a:endParaRPr lang="ko-KR" altLang="en-US" sz="17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 smtClean="0"/>
                        <a:t>구 또는 군</a:t>
                      </a:r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smtClean="0"/>
                        <a:t>p_addr3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varchar</a:t>
                      </a:r>
                      <a:r>
                        <a:rPr lang="en-US" altLang="ko-KR" sz="1700" dirty="0" smtClean="0"/>
                        <a:t>(8)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동</a:t>
                      </a:r>
                      <a:endParaRPr lang="ko-KR" altLang="en-US" sz="1700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smtClean="0"/>
                        <a:t>p_addr4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dirty="0" err="1" smtClean="0"/>
                        <a:t>varchar</a:t>
                      </a:r>
                      <a:r>
                        <a:rPr lang="en-US" altLang="ko-KR" sz="1700" dirty="0" smtClean="0"/>
                        <a:t>(20)</a:t>
                      </a:r>
                      <a:endParaRPr lang="ko-KR" altLang="en-US" sz="17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baseline="0" dirty="0" smtClean="0"/>
                        <a:t>상세 주소 </a:t>
                      </a:r>
                      <a:endParaRPr lang="ko-KR" altLang="en-US" sz="1700" dirty="0" smtClean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smtClean="0"/>
                        <a:t>p_addr5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dirty="0" err="1" smtClean="0"/>
                        <a:t>varchar</a:t>
                      </a:r>
                      <a:r>
                        <a:rPr lang="en-US" altLang="ko-KR" sz="1700" dirty="0" smtClean="0"/>
                        <a:t>(40)</a:t>
                      </a:r>
                      <a:endParaRPr lang="ko-KR" altLang="en-US" sz="17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 err="1" smtClean="0"/>
                        <a:t>펜션의</a:t>
                      </a:r>
                      <a:r>
                        <a:rPr lang="ko-KR" altLang="en-US" sz="1700" dirty="0" smtClean="0"/>
                        <a:t> </a:t>
                      </a:r>
                      <a:r>
                        <a:rPr lang="ko-KR" altLang="en-US" sz="1700" baseline="0" dirty="0" smtClean="0"/>
                        <a:t>나머지 주소</a:t>
                      </a:r>
                      <a:endParaRPr lang="ko-KR" altLang="en-US" sz="1700" dirty="0" smtClean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p_zipcode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dirty="0" err="1" smtClean="0"/>
                        <a:t>varchar</a:t>
                      </a:r>
                      <a:r>
                        <a:rPr lang="en-US" altLang="ko-KR" sz="1700" dirty="0" smtClean="0"/>
                        <a:t>(7)</a:t>
                      </a:r>
                      <a:endParaRPr lang="ko-KR" altLang="en-US" sz="17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시</a:t>
                      </a:r>
                      <a:r>
                        <a:rPr lang="en-US" altLang="ko-KR" sz="1700" baseline="0" dirty="0" smtClean="0"/>
                        <a:t> </a:t>
                      </a:r>
                      <a:r>
                        <a:rPr lang="ko-KR" altLang="en-US" sz="1700" baseline="0" dirty="0" smtClean="0"/>
                        <a:t>또는</a:t>
                      </a:r>
                      <a:r>
                        <a:rPr lang="en-US" altLang="ko-KR" sz="1700" dirty="0" smtClean="0"/>
                        <a:t> </a:t>
                      </a:r>
                      <a:r>
                        <a:rPr lang="ko-KR" altLang="en-US" sz="1700" dirty="0" smtClean="0"/>
                        <a:t>도</a:t>
                      </a:r>
                      <a:endParaRPr lang="ko-KR" altLang="en-US" sz="1700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dirty="0" err="1" smtClean="0"/>
                        <a:t>p_tel</a:t>
                      </a:r>
                      <a:endParaRPr lang="ko-KR" altLang="en-US" sz="17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varchar</a:t>
                      </a:r>
                      <a:r>
                        <a:rPr lang="en-US" altLang="ko-KR" sz="1700" dirty="0" smtClean="0"/>
                        <a:t>(12)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전화번호</a:t>
                      </a:r>
                      <a:endParaRPr lang="ko-KR" altLang="en-US" sz="1700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p_paytype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int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 smtClean="0"/>
                        <a:t>지불 방법 </a:t>
                      </a:r>
                      <a:r>
                        <a:rPr lang="en-US" altLang="ko-KR" sz="1700" dirty="0" smtClean="0"/>
                        <a:t>(</a:t>
                      </a:r>
                      <a:r>
                        <a:rPr lang="ko-KR" altLang="en-US" sz="1700" dirty="0" smtClean="0"/>
                        <a:t>비트 계산으로 변환</a:t>
                      </a:r>
                      <a:r>
                        <a:rPr lang="en-US" altLang="ko-KR" sz="1700" dirty="0" smtClean="0"/>
                        <a:t>)</a:t>
                      </a:r>
                      <a:endParaRPr lang="ko-KR" altLang="en-US" sz="1700" dirty="0" smtClean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p_account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varchar</a:t>
                      </a:r>
                      <a:r>
                        <a:rPr lang="en-US" altLang="ko-KR" sz="1700" dirty="0" smtClean="0"/>
                        <a:t>(24)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계좌번호</a:t>
                      </a:r>
                      <a:endParaRPr lang="ko-KR" altLang="en-US" sz="1700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p_intro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smtClean="0"/>
                        <a:t>text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err="1" smtClean="0"/>
                        <a:t>펜션</a:t>
                      </a:r>
                      <a:r>
                        <a:rPr lang="ko-KR" altLang="en-US" sz="1700" dirty="0" smtClean="0"/>
                        <a:t> 설명</a:t>
                      </a:r>
                      <a:endParaRPr lang="ko-KR" altLang="en-US" sz="1700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p_photo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smtClean="0"/>
                        <a:t>text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err="1" smtClean="0"/>
                        <a:t>펜션</a:t>
                      </a:r>
                      <a:r>
                        <a:rPr lang="ko-KR" altLang="en-US" sz="1700" dirty="0" smtClean="0"/>
                        <a:t> 사진</a:t>
                      </a:r>
                      <a:endParaRPr lang="ko-KR" altLang="en-US" sz="1700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p_contect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dirty="0" smtClean="0"/>
                        <a:t>text</a:t>
                      </a:r>
                      <a:endParaRPr lang="ko-KR" altLang="en-US" sz="17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오시는 길</a:t>
                      </a:r>
                      <a:endParaRPr lang="ko-KR" altLang="en-US" sz="1700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p_lat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smtClean="0"/>
                        <a:t>double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지도상 위도</a:t>
                      </a:r>
                      <a:endParaRPr lang="ko-KR" altLang="en-US" sz="1700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p_lng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smtClean="0"/>
                        <a:t>double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지도상 경도</a:t>
                      </a:r>
                      <a:endParaRPr lang="ko-KR" altLang="en-US" sz="17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3745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1752174"/>
              </p:ext>
            </p:extLst>
          </p:nvPr>
        </p:nvGraphicFramePr>
        <p:xfrm>
          <a:off x="2508251" y="425457"/>
          <a:ext cx="9226550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5035"/>
                <a:gridCol w="1349828"/>
                <a:gridCol w="2503715"/>
                <a:gridCol w="3907972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Room</a:t>
                      </a:r>
                      <a:r>
                        <a:rPr lang="en-US" altLang="ko-KR" baseline="0" dirty="0" smtClean="0"/>
                        <a:t> // </a:t>
                      </a:r>
                      <a:r>
                        <a:rPr lang="ko-KR" altLang="en-US" baseline="0" dirty="0" smtClean="0"/>
                        <a:t>방 정보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r_num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p.k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baseline="0" dirty="0" err="1" smtClean="0"/>
                        <a:t>auto_increment</a:t>
                      </a:r>
                      <a:endParaRPr lang="ko-KR" altLang="en-US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객실 번호</a:t>
                      </a: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r_name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갤실</a:t>
                      </a:r>
                      <a:r>
                        <a:rPr lang="ko-KR" altLang="en-US" dirty="0" smtClean="0"/>
                        <a:t> 이름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r_maxpri_wd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성수기 </a:t>
                      </a:r>
                      <a:r>
                        <a:rPr lang="ko-KR" altLang="en-US" dirty="0" err="1" smtClean="0"/>
                        <a:t>주중가</a:t>
                      </a:r>
                      <a:r>
                        <a:rPr lang="en-US" altLang="ko-KR" baseline="0" dirty="0" smtClean="0"/>
                        <a:t> 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r_minpri_we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비성수기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ko-KR" altLang="en-US" dirty="0" err="1" smtClean="0"/>
                        <a:t>주말가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r_maxpri_we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성수기 </a:t>
                      </a:r>
                      <a:r>
                        <a:rPr lang="ko-KR" altLang="en-US" dirty="0" err="1" smtClean="0"/>
                        <a:t>주말가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r_minpri_wd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비성수기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ko-KR" altLang="en-US" dirty="0" err="1" smtClean="0"/>
                        <a:t>주중가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r_maxcapa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최대 수용인원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r_mincapa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추천 수용인원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r_size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객실 크기 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평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r_photo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text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객실 사진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r_pension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(Pension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baseline="0" dirty="0" err="1" smtClean="0"/>
                        <a:t>p_num</a:t>
                      </a:r>
                      <a:r>
                        <a:rPr lang="en-US" altLang="ko-KR" baseline="0" dirty="0" smtClean="0"/>
                        <a:t>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소속 </a:t>
                      </a:r>
                      <a:r>
                        <a:rPr lang="ko-KR" altLang="en-US" dirty="0" err="1" smtClean="0"/>
                        <a:t>펜션</a:t>
                      </a:r>
                      <a:r>
                        <a:rPr lang="ko-KR" altLang="en-US" dirty="0" smtClean="0"/>
                        <a:t> 번호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319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4222695"/>
              </p:ext>
            </p:extLst>
          </p:nvPr>
        </p:nvGraphicFramePr>
        <p:xfrm>
          <a:off x="2508251" y="425457"/>
          <a:ext cx="9226549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8578"/>
                <a:gridCol w="1349828"/>
                <a:gridCol w="2481943"/>
                <a:gridCol w="3886200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Roomdetail_Around // </a:t>
                      </a:r>
                      <a:r>
                        <a:rPr lang="ko-KR" altLang="en-US" dirty="0" smtClean="0"/>
                        <a:t>주변여행지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ra_pnum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(Pension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baseline="0" dirty="0" err="1" smtClean="0"/>
                        <a:t>p_num</a:t>
                      </a:r>
                      <a:r>
                        <a:rPr lang="en-US" altLang="ko-KR" baseline="0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펜션</a:t>
                      </a:r>
                      <a:r>
                        <a:rPr lang="ko-KR" altLang="en-US" dirty="0" smtClean="0"/>
                        <a:t> 번호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ra_rnum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(Room </a:t>
                      </a:r>
                      <a:r>
                        <a:rPr lang="en-US" altLang="ko-KR" dirty="0" err="1" smtClean="0"/>
                        <a:t>r_num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객실 번호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ra_sea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Boolean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주변 위치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바다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ra_valley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boolean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주변 위치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계곡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ra_river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boolean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주변 위치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강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ra_mountain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boolean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주변 위치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산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ra_island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boolean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주변 위치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섬 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9271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24940" y="1380594"/>
            <a:ext cx="2511393" cy="1815882"/>
          </a:xfrm>
          <a:prstGeom prst="rect">
            <a:avLst/>
          </a:prstGeom>
          <a:solidFill>
            <a:srgbClr val="3B7CFF"/>
          </a:solidFill>
        </p:spPr>
        <p:txBody>
          <a:bodyPr wrap="none" rtlCol="0">
            <a:spAutoFit/>
          </a:bodyPr>
          <a:lstStyle/>
          <a:p>
            <a:r>
              <a:rPr lang="en-US" altLang="ko-KR" sz="8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  <a:r>
              <a:rPr lang="ko-KR" altLang="en-US" sz="4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</a:t>
            </a:r>
            <a:r>
              <a:rPr lang="ko-KR" altLang="en-US" sz="44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획</a:t>
            </a:r>
            <a:endParaRPr lang="en-US" altLang="ko-KR" sz="4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YouHyoo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의 기</a:t>
            </a:r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획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79085" y="568332"/>
            <a:ext cx="123944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목차</a:t>
            </a:r>
            <a:endParaRPr lang="ko-KR" altLang="en-US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98562" y="1380594"/>
            <a:ext cx="494718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r>
              <a:rPr lang="ko-KR" altLang="en-US" sz="4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환경 및 팀원 소개</a:t>
            </a:r>
            <a:endParaRPr lang="en-US" altLang="ko-KR" sz="4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YouHyoo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의 개발 환경</a:t>
            </a:r>
            <a:endParaRPr lang="ko-KR" altLang="en-US" sz="24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24940" y="3685350"/>
            <a:ext cx="247773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  <a:r>
              <a:rPr lang="ko-KR" altLang="en-US" sz="4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</a:t>
            </a:r>
            <a:r>
              <a:rPr lang="ko-KR" altLang="en-US" sz="44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성</a:t>
            </a:r>
            <a:endParaRPr lang="en-US" altLang="ko-KR" sz="4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YouHyoo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의 구성</a:t>
            </a:r>
            <a:endParaRPr lang="ko-KR" altLang="en-US" sz="24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598562" y="3685350"/>
            <a:ext cx="2574744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4</a:t>
            </a:r>
            <a:r>
              <a:rPr lang="ko-KR" altLang="en-US" sz="4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질문</a:t>
            </a:r>
            <a:endParaRPr lang="en-US" altLang="ko-KR" sz="4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질문 및 피드백 공유</a:t>
            </a:r>
            <a:endParaRPr lang="ko-KR" altLang="en-US" sz="24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2400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3768764"/>
              </p:ext>
            </p:extLst>
          </p:nvPr>
        </p:nvGraphicFramePr>
        <p:xfrm>
          <a:off x="2508251" y="425457"/>
          <a:ext cx="9226549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0863"/>
                <a:gridCol w="1534886"/>
                <a:gridCol w="2600534"/>
                <a:gridCol w="3800266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Roomdetail_Support // </a:t>
                      </a:r>
                      <a:r>
                        <a:rPr lang="ko-KR" altLang="en-US" dirty="0" smtClean="0"/>
                        <a:t>편의 시설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rs_pnum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(Pension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baseline="0" dirty="0" err="1" smtClean="0"/>
                        <a:t>p_num</a:t>
                      </a:r>
                      <a:r>
                        <a:rPr lang="en-US" altLang="ko-KR" baseline="0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펜션</a:t>
                      </a:r>
                      <a:r>
                        <a:rPr lang="ko-KR" altLang="en-US" dirty="0" smtClean="0"/>
                        <a:t> 번호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rs_rnum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(Room </a:t>
                      </a:r>
                      <a:r>
                        <a:rPr lang="en-US" altLang="ko-KR" dirty="0" err="1" smtClean="0"/>
                        <a:t>r_num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객실 번호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rs_market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편의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매점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rs_meal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편의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식사 제공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rs_pet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편의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애완동물 수용 가능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rs_part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편의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파티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rs_board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varchar(300)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편의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보드게임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rs_pickup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편의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픽업여부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rs_inet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varchar(300)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편의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인터넷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rs_movie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varchar(300)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편의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영화 상영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rs_café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varchar(300)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편의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카페테리아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rs_shuttle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mtClean="0"/>
                        <a:t>편의 시설 </a:t>
                      </a:r>
                      <a:r>
                        <a:rPr lang="en-US" altLang="ko-KR" smtClean="0"/>
                        <a:t>- </a:t>
                      </a:r>
                      <a:r>
                        <a:rPr lang="ko-KR" altLang="en-US" smtClean="0"/>
                        <a:t>셔틀버스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0642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8136571"/>
              </p:ext>
            </p:extLst>
          </p:nvPr>
        </p:nvGraphicFramePr>
        <p:xfrm>
          <a:off x="2508251" y="425457"/>
          <a:ext cx="9226550" cy="556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2738"/>
                <a:gridCol w="1453640"/>
                <a:gridCol w="2512406"/>
                <a:gridCol w="3757766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Roomdetail_Facility // </a:t>
                      </a:r>
                      <a:r>
                        <a:rPr lang="ko-KR" altLang="en-US" dirty="0" smtClean="0"/>
                        <a:t>부대 시설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rf_pnum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(Pension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baseline="0" dirty="0" err="1" smtClean="0"/>
                        <a:t>p_num</a:t>
                      </a:r>
                      <a:r>
                        <a:rPr lang="en-US" altLang="ko-KR" baseline="0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펜션</a:t>
                      </a:r>
                      <a:r>
                        <a:rPr lang="ko-KR" altLang="en-US" dirty="0" smtClean="0"/>
                        <a:t> 번호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rf_rnum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(Room </a:t>
                      </a:r>
                      <a:r>
                        <a:rPr lang="en-US" altLang="ko-KR" dirty="0" err="1" smtClean="0"/>
                        <a:t>r_num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객실 번호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rf_pool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수영장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rf_slide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미끄럼틀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rf_soccer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축구장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rf_footb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err="1" smtClean="0"/>
                        <a:t>족구장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rf_bbq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바비큐 그릴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rf_campfire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캠프파이어</a:t>
                      </a:r>
                      <a:endParaRPr lang="ko-KR" alt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rf_karaoke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노래방 시설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rf_basketb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농구장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rf_seminar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세미나실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rf_bike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자전거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rf_4wbike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사륜 오토바이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rf_servival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부대 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err="1" smtClean="0"/>
                        <a:t>서바이벌</a:t>
                      </a:r>
                      <a:r>
                        <a:rPr lang="ko-KR" altLang="en-US" dirty="0" smtClean="0"/>
                        <a:t> 게임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2669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0580632"/>
              </p:ext>
            </p:extLst>
          </p:nvPr>
        </p:nvGraphicFramePr>
        <p:xfrm>
          <a:off x="2508251" y="425457"/>
          <a:ext cx="922655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3263"/>
                <a:gridCol w="1469572"/>
                <a:gridCol w="2555949"/>
                <a:gridCol w="3757766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Roomdetail_Structure // </a:t>
                      </a:r>
                      <a:r>
                        <a:rPr lang="ko-KR" altLang="en-US" dirty="0" smtClean="0"/>
                        <a:t>객실 내 시설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rr_pnum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(Pension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baseline="0" dirty="0" err="1" smtClean="0"/>
                        <a:t>p_num</a:t>
                      </a:r>
                      <a:r>
                        <a:rPr lang="en-US" altLang="ko-KR" baseline="0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펜션</a:t>
                      </a:r>
                      <a:r>
                        <a:rPr lang="ko-KR" altLang="en-US" dirty="0" smtClean="0"/>
                        <a:t> 번호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rr_rnum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(Room </a:t>
                      </a:r>
                      <a:r>
                        <a:rPr lang="en-US" altLang="ko-KR" dirty="0" err="1" smtClean="0"/>
                        <a:t>r_num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객실 번호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rr_sndfloor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err="1" smtClean="0"/>
                        <a:t>복측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rr_single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독채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rr_spa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온천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rr_terrace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smtClean="0"/>
                        <a:t>테라스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rr_roomamt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시설 </a:t>
                      </a:r>
                      <a:r>
                        <a:rPr lang="en-US" altLang="ko-KR" dirty="0" smtClean="0"/>
                        <a:t>– </a:t>
                      </a:r>
                      <a:r>
                        <a:rPr lang="ko-KR" altLang="en-US" dirty="0" err="1" smtClean="0"/>
                        <a:t>풀빌라</a:t>
                      </a:r>
                      <a:r>
                        <a:rPr lang="ko-KR" altLang="en-US" dirty="0" smtClean="0"/>
                        <a:t> 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6465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9943264"/>
              </p:ext>
            </p:extLst>
          </p:nvPr>
        </p:nvGraphicFramePr>
        <p:xfrm>
          <a:off x="2508251" y="425457"/>
          <a:ext cx="922655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5920"/>
                <a:gridCol w="642258"/>
                <a:gridCol w="2492828"/>
                <a:gridCol w="4615544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Roomdetail_Using // </a:t>
                      </a:r>
                      <a:r>
                        <a:rPr lang="ko-KR" altLang="en-US" dirty="0" smtClean="0"/>
                        <a:t>이용가능 기준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ru_pnum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(Pension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baseline="0" dirty="0" err="1" smtClean="0"/>
                        <a:t>p_num</a:t>
                      </a:r>
                      <a:r>
                        <a:rPr lang="en-US" altLang="ko-KR" baseline="0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펜션</a:t>
                      </a:r>
                      <a:r>
                        <a:rPr lang="ko-KR" altLang="en-US" dirty="0" smtClean="0"/>
                        <a:t> 번호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ru_rnum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(Room </a:t>
                      </a:r>
                      <a:r>
                        <a:rPr lang="en-US" altLang="ko-KR" dirty="0" err="1" smtClean="0"/>
                        <a:t>r_num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객실 번호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ru_date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date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ru_until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ru_member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2801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3234732"/>
              </p:ext>
            </p:extLst>
          </p:nvPr>
        </p:nvGraphicFramePr>
        <p:xfrm>
          <a:off x="2508251" y="425457"/>
          <a:ext cx="9226549" cy="5186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0606"/>
                <a:gridCol w="1328057"/>
                <a:gridCol w="2318657"/>
                <a:gridCol w="4169229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Order_Room</a:t>
                      </a:r>
                      <a:r>
                        <a:rPr lang="en-US" altLang="ko-KR" dirty="0" smtClean="0"/>
                        <a:t> // </a:t>
                      </a:r>
                      <a:r>
                        <a:rPr lang="ko-KR" altLang="en-US" dirty="0" smtClean="0"/>
                        <a:t>주문 정보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o_num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int</a:t>
                      </a:r>
                      <a:endParaRPr lang="ko-KR" altLang="en-US" sz="17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dirty="0" err="1" smtClean="0"/>
                        <a:t>p.k</a:t>
                      </a:r>
                      <a:r>
                        <a:rPr lang="en-US" altLang="ko-KR" sz="1700" dirty="0" smtClean="0"/>
                        <a:t>,</a:t>
                      </a:r>
                      <a:r>
                        <a:rPr lang="en-US" altLang="ko-KR" sz="1700" baseline="0" dirty="0" smtClean="0"/>
                        <a:t> </a:t>
                      </a:r>
                      <a:r>
                        <a:rPr lang="en-US" altLang="ko-KR" sz="1700" baseline="0" dirty="0" err="1" smtClean="0"/>
                        <a:t>auto_increment</a:t>
                      </a:r>
                      <a:endParaRPr lang="ko-KR" altLang="en-US" sz="17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주문 번호</a:t>
                      </a:r>
                      <a:endParaRPr lang="ko-KR" altLang="en-US" sz="17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o_customer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(16)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고객 이름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o_birth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(8)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연령</a:t>
                      </a:r>
                      <a:r>
                        <a:rPr lang="ko-KR" altLang="en-US" baseline="0" dirty="0" smtClean="0"/>
                        <a:t> 제한 검사용 나이</a:t>
                      </a:r>
                      <a:endParaRPr lang="ko-KR" alt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o_emercall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(8)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비상 연락처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o_request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(8)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고객</a:t>
                      </a:r>
                      <a:r>
                        <a:rPr lang="ko-KR" altLang="en-US" baseline="0" dirty="0" smtClean="0"/>
                        <a:t> 요청사항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o_id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(16)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(User </a:t>
                      </a:r>
                      <a:r>
                        <a:rPr lang="en-US" altLang="ko-KR" dirty="0" err="1" smtClean="0"/>
                        <a:t>u_id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주문</a:t>
                      </a:r>
                      <a:r>
                        <a:rPr lang="en-US" altLang="ko-KR" dirty="0" smtClean="0"/>
                        <a:t> </a:t>
                      </a:r>
                      <a:r>
                        <a:rPr lang="ko-KR" altLang="en-US" dirty="0" smtClean="0"/>
                        <a:t>고객</a:t>
                      </a:r>
                      <a:endParaRPr lang="ko-KR" altLang="en-US" dirty="0"/>
                    </a:p>
                  </a:txBody>
                  <a:tcPr/>
                </a:tc>
              </a:tr>
              <a:tr h="27604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o_cell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(12)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(User </a:t>
                      </a:r>
                      <a:r>
                        <a:rPr lang="en-US" altLang="ko-KR" dirty="0" err="1" smtClean="0"/>
                        <a:t>u_cell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고객 전화번호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o_pension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(Pension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baseline="0" dirty="0" err="1" smtClean="0"/>
                        <a:t>p_num</a:t>
                      </a:r>
                      <a:r>
                        <a:rPr lang="en-US" altLang="ko-KR" baseline="0" dirty="0" smtClean="0"/>
                        <a:t>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주문 </a:t>
                      </a:r>
                      <a:r>
                        <a:rPr lang="ko-KR" altLang="en-US" dirty="0" err="1" smtClean="0"/>
                        <a:t>펜션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o_room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(10)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(Room </a:t>
                      </a:r>
                      <a:r>
                        <a:rPr lang="en-US" altLang="ko-KR" dirty="0" err="1" smtClean="0"/>
                        <a:t>r_name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주문 객실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o_date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date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주문일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o_price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가격</a:t>
                      </a:r>
                      <a:r>
                        <a:rPr lang="en-US" altLang="ko-KR" dirty="0" smtClean="0"/>
                        <a:t>.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err="1" smtClean="0"/>
                        <a:t>주문일에</a:t>
                      </a:r>
                      <a:r>
                        <a:rPr lang="ko-KR" altLang="en-US" baseline="0" dirty="0" smtClean="0"/>
                        <a:t> 따라 가격 변동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o_paytype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주문 방법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o_state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boolean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결제 상태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5768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6523964"/>
              </p:ext>
            </p:extLst>
          </p:nvPr>
        </p:nvGraphicFramePr>
        <p:xfrm>
          <a:off x="2508251" y="425457"/>
          <a:ext cx="922654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0235"/>
                <a:gridCol w="1436914"/>
                <a:gridCol w="2471057"/>
                <a:gridCol w="4158343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Wishlist</a:t>
                      </a:r>
                      <a:r>
                        <a:rPr lang="en-US" altLang="ko-KR" dirty="0" smtClean="0"/>
                        <a:t> //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위시리스트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w_id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(User </a:t>
                      </a:r>
                      <a:r>
                        <a:rPr lang="en-US" altLang="ko-KR" dirty="0" err="1" smtClean="0"/>
                        <a:t>u_id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Wishlist</a:t>
                      </a:r>
                      <a:r>
                        <a:rPr lang="ko-KR" altLang="en-US" dirty="0" smtClean="0"/>
                        <a:t>를 작성한 유저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w_pnum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en-US" altLang="ko-KR" baseline="0" dirty="0" smtClean="0"/>
                        <a:t> (Pension </a:t>
                      </a:r>
                      <a:r>
                        <a:rPr lang="en-US" altLang="ko-KR" baseline="0" dirty="0" err="1" smtClean="0"/>
                        <a:t>p_num</a:t>
                      </a:r>
                      <a:r>
                        <a:rPr lang="en-US" altLang="ko-KR" baseline="0" dirty="0" smtClean="0"/>
                        <a:t>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펜션</a:t>
                      </a:r>
                      <a:r>
                        <a:rPr lang="ko-KR" altLang="en-US" dirty="0" smtClean="0"/>
                        <a:t> 번호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0202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5396563"/>
              </p:ext>
            </p:extLst>
          </p:nvPr>
        </p:nvGraphicFramePr>
        <p:xfrm>
          <a:off x="2508251" y="425457"/>
          <a:ext cx="922654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0863"/>
                <a:gridCol w="1284515"/>
                <a:gridCol w="1023257"/>
                <a:gridCol w="5627914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Zipcode</a:t>
                      </a:r>
                      <a:r>
                        <a:rPr lang="en-US" altLang="ko-KR" dirty="0" smtClean="0"/>
                        <a:t> // </a:t>
                      </a:r>
                      <a:r>
                        <a:rPr lang="ko-KR" altLang="en-US" dirty="0" smtClean="0"/>
                        <a:t>주소록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z_addr1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(8)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시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또는</a:t>
                      </a:r>
                      <a:r>
                        <a:rPr lang="en-US" altLang="ko-KR" dirty="0" smtClean="0"/>
                        <a:t> </a:t>
                      </a:r>
                      <a:r>
                        <a:rPr lang="ko-KR" altLang="en-US" dirty="0" smtClean="0"/>
                        <a:t>도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z_addr2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(8)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구 또는 군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z_addr3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(8)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동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z_addr4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(20)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aseline="0" dirty="0" smtClean="0"/>
                        <a:t>상세 주소 </a:t>
                      </a:r>
                      <a:endParaRPr lang="ko-KR" alt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z_zipcode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(7)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우편번호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4599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4761177"/>
              </p:ext>
            </p:extLst>
          </p:nvPr>
        </p:nvGraphicFramePr>
        <p:xfrm>
          <a:off x="2508251" y="425457"/>
          <a:ext cx="922654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7692"/>
                <a:gridCol w="1360714"/>
                <a:gridCol w="2656269"/>
                <a:gridCol w="3711874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Q_Youhyoo</a:t>
                      </a:r>
                      <a:r>
                        <a:rPr lang="en-US" altLang="ko-KR" dirty="0" smtClean="0"/>
                        <a:t> //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유휴에 질문하기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qy_question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smtClean="0"/>
                        <a:t>text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고객 이름</a:t>
                      </a:r>
                      <a:endParaRPr lang="ko-KR" altLang="en-US" sz="17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qy_id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dirty="0" err="1" smtClean="0"/>
                        <a:t>varchar</a:t>
                      </a:r>
                      <a:r>
                        <a:rPr lang="en-US" altLang="ko-KR" sz="1700" dirty="0" smtClean="0"/>
                        <a:t>(16)</a:t>
                      </a:r>
                      <a:endParaRPr lang="ko-KR" altLang="en-US" sz="17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dirty="0" err="1" smtClean="0"/>
                        <a:t>n.n</a:t>
                      </a:r>
                      <a:r>
                        <a:rPr lang="en-US" altLang="ko-KR" sz="1700" dirty="0" smtClean="0"/>
                        <a:t>, (User </a:t>
                      </a:r>
                      <a:r>
                        <a:rPr lang="en-US" altLang="ko-KR" sz="1700" dirty="0" err="1" smtClean="0"/>
                        <a:t>u_id</a:t>
                      </a:r>
                      <a:r>
                        <a:rPr lang="en-US" altLang="ko-KR" sz="1700" dirty="0" smtClean="0"/>
                        <a:t>)</a:t>
                      </a:r>
                      <a:endParaRPr lang="ko-KR" altLang="en-US" sz="17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고객 아이디</a:t>
                      </a:r>
                      <a:endParaRPr lang="ko-KR" altLang="en-US" sz="17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qy_date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dirty="0" smtClean="0"/>
                        <a:t>date</a:t>
                      </a:r>
                      <a:endParaRPr lang="ko-KR" altLang="en-US" sz="17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 smtClean="0"/>
                        <a:t>질문일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qy_state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boolean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질문 답변 상태</a:t>
                      </a:r>
                      <a:endParaRPr lang="ko-KR" altLang="en-US" sz="17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 smtClean="0"/>
                        <a:t>qy_answer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smtClean="0"/>
                        <a:t>text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700" dirty="0" err="1" smtClean="0"/>
                        <a:t>n.n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smtClean="0"/>
                        <a:t>답변 내용</a:t>
                      </a:r>
                      <a:endParaRPr lang="ko-KR" altLang="en-US" sz="17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0907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6657335"/>
              </p:ext>
            </p:extLst>
          </p:nvPr>
        </p:nvGraphicFramePr>
        <p:xfrm>
          <a:off x="2503714" y="435429"/>
          <a:ext cx="9226549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5035"/>
                <a:gridCol w="1360714"/>
                <a:gridCol w="2519137"/>
                <a:gridCol w="3881663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Q_Pension</a:t>
                      </a:r>
                      <a:r>
                        <a:rPr lang="en-US" altLang="ko-KR" dirty="0" smtClean="0"/>
                        <a:t> // </a:t>
                      </a:r>
                      <a:r>
                        <a:rPr lang="ko-KR" altLang="en-US" dirty="0" err="1" smtClean="0"/>
                        <a:t>펜션에</a:t>
                      </a:r>
                      <a:r>
                        <a:rPr lang="ko-KR" altLang="en-US" dirty="0" smtClean="0"/>
                        <a:t> 질문하기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qp_state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boolean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질문 답변 상태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qp_title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(30)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질문 제목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qp_question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text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질문 내용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qp_id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(16)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(User </a:t>
                      </a:r>
                      <a:r>
                        <a:rPr lang="en-US" altLang="ko-KR" dirty="0" err="1" smtClean="0"/>
                        <a:t>u_id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질문자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qp_date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date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질문일자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qp_view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조회수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qp_answer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text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답변 내용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qp_pension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int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en-US" altLang="ko-KR" baseline="0" dirty="0" smtClean="0"/>
                        <a:t>(Pension </a:t>
                      </a:r>
                      <a:r>
                        <a:rPr lang="en-US" altLang="ko-KR" baseline="0" dirty="0" err="1" smtClean="0"/>
                        <a:t>p_num</a:t>
                      </a:r>
                      <a:r>
                        <a:rPr lang="en-US" altLang="ko-KR" baseline="0" dirty="0" smtClean="0"/>
                        <a:t>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질문한 </a:t>
                      </a:r>
                      <a:r>
                        <a:rPr lang="ko-KR" altLang="en-US" dirty="0" err="1" smtClean="0"/>
                        <a:t>펜션</a:t>
                      </a:r>
                      <a:r>
                        <a:rPr lang="ko-KR" altLang="en-US" dirty="0" smtClean="0"/>
                        <a:t> 번호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2874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표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9219498"/>
              </p:ext>
            </p:extLst>
          </p:nvPr>
        </p:nvGraphicFramePr>
        <p:xfrm>
          <a:off x="2508251" y="425457"/>
          <a:ext cx="9226549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5035"/>
                <a:gridCol w="1360714"/>
                <a:gridCol w="2634343"/>
                <a:gridCol w="3766457"/>
              </a:tblGrid>
              <a:tr h="370840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Review // </a:t>
                      </a:r>
                      <a:r>
                        <a:rPr lang="ko-KR" altLang="en-US" dirty="0" smtClean="0"/>
                        <a:t>리뷰</a:t>
                      </a:r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rv_score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err="1" smtClean="0"/>
                        <a:t>팬션</a:t>
                      </a:r>
                      <a:r>
                        <a:rPr lang="ko-KR" altLang="en-US" dirty="0" smtClean="0"/>
                        <a:t> 평가 점수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rv_question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Text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리뷰 내용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rv_id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varchar</a:t>
                      </a:r>
                      <a:r>
                        <a:rPr lang="en-US" altLang="ko-KR" dirty="0" smtClean="0"/>
                        <a:t>(16)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 (User </a:t>
                      </a:r>
                      <a:r>
                        <a:rPr lang="en-US" altLang="ko-KR" dirty="0" err="1" smtClean="0"/>
                        <a:t>u_id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리뷰 작성자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rv_date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date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리뷰 작성일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rv_view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조회수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rv_photo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text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리뷰 사진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rv_pension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int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n.n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en-US" altLang="ko-KR" baseline="0" dirty="0" smtClean="0"/>
                        <a:t> (Pension </a:t>
                      </a:r>
                      <a:r>
                        <a:rPr lang="en-US" altLang="ko-KR" baseline="0" dirty="0" err="1" smtClean="0"/>
                        <a:t>p_num</a:t>
                      </a:r>
                      <a:r>
                        <a:rPr lang="en-US" altLang="ko-KR" baseline="0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err="1" smtClean="0"/>
                        <a:t>리뷰된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ko-KR" altLang="en-US" dirty="0" err="1" smtClean="0"/>
                        <a:t>펜션</a:t>
                      </a:r>
                      <a:r>
                        <a:rPr lang="ko-KR" altLang="en-US" dirty="0" smtClean="0"/>
                        <a:t> 번호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rv_answer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text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err="1" smtClean="0"/>
                        <a:t>펜션측</a:t>
                      </a:r>
                      <a:r>
                        <a:rPr lang="ko-KR" altLang="en-US" dirty="0" smtClean="0"/>
                        <a:t> 리뷰 답신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80025" y="568332"/>
            <a:ext cx="14141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</a:p>
          <a:p>
            <a:r>
              <a:rPr lang="en-US" altLang="ko-KR" sz="32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cture</a:t>
            </a:r>
            <a:endParaRPr lang="en-US" altLang="ko-KR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5557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46226" y="568332"/>
            <a:ext cx="12763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</a:p>
          <a:p>
            <a:pPr algn="ctr"/>
            <a:r>
              <a:rPr lang="ko-KR" altLang="en-US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기획</a:t>
            </a:r>
            <a:endParaRPr lang="ko-KR" altLang="en-US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2725526" y="1989580"/>
            <a:ext cx="8980344" cy="43396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주제</a:t>
            </a:r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</a:p>
          <a:p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	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검색 </a:t>
            </a:r>
            <a:r>
              <a:rPr lang="ko-KR" altLang="en-US" sz="2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조건별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정보 검색 서비스</a:t>
            </a:r>
            <a:endParaRPr lang="en-US" altLang="ko-KR" sz="2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endParaRPr lang="en-US" altLang="ko-KR" sz="2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제안 배경</a:t>
            </a:r>
            <a:endParaRPr lang="en-US" altLang="ko-KR" sz="2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바쁜 일상에서 쾌적하고 저렴한 </a:t>
            </a:r>
            <a:r>
              <a:rPr lang="ko-KR" altLang="en-US" sz="2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펜션을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검색하는</a:t>
            </a:r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것이 쉽지 않음</a:t>
            </a:r>
            <a:endParaRPr lang="en-US" altLang="ko-KR" sz="2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sz="2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신뢰가는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후기가 없어 선택을 고민하게 됨</a:t>
            </a:r>
            <a:endParaRPr lang="en-US" altLang="ko-KR" sz="2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각 </a:t>
            </a:r>
            <a:r>
              <a:rPr lang="ko-KR" altLang="en-US" sz="2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펜션들은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자신의 장점을 </a:t>
            </a:r>
            <a:r>
              <a:rPr lang="ko-KR" altLang="en-US" sz="2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과대포장하여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객관적인 선택이 어려움</a:t>
            </a:r>
            <a:endParaRPr lang="en-US" altLang="ko-KR" sz="2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742950" indent="-742950">
              <a:buAutoNum type="arabicPeriod" startAt="3"/>
            </a:pPr>
            <a:endParaRPr lang="en-US" altLang="ko-KR" sz="24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3. 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벤치마킹 자료</a:t>
            </a:r>
            <a:endParaRPr lang="en-US" altLang="ko-KR" sz="2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	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떠나요 </a:t>
            </a:r>
            <a:r>
              <a:rPr lang="ko-KR" altLang="en-US" sz="2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닷컴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: http://</a:t>
            </a:r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www.ddnayo.com/</a:t>
            </a:r>
            <a:endParaRPr lang="en-US" altLang="ko-KR" sz="2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742950" indent="-742950">
              <a:buAutoNum type="arabicPeriod" startAt="3"/>
            </a:pPr>
            <a:endParaRPr lang="ko-KR" altLang="en-US" sz="3600" dirty="0"/>
          </a:p>
        </p:txBody>
      </p:sp>
      <p:sp>
        <p:nvSpPr>
          <p:cNvPr id="7" name="직사각형 6"/>
          <p:cNvSpPr/>
          <p:nvPr/>
        </p:nvSpPr>
        <p:spPr>
          <a:xfrm>
            <a:off x="5161703" y="885418"/>
            <a:ext cx="4057201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40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YouHyoo</a:t>
            </a:r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의 기획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725434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78284" y="568332"/>
            <a:ext cx="12121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</a:p>
          <a:p>
            <a:pPr algn="ctr"/>
            <a:r>
              <a:rPr lang="ko-KR" altLang="en-US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구성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5717787" y="885418"/>
            <a:ext cx="2945037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프로젝트 구성</a:t>
            </a:r>
            <a:endParaRPr lang="ko-KR" altLang="en-US" sz="4000" dirty="0"/>
          </a:p>
        </p:txBody>
      </p:sp>
      <p:sp>
        <p:nvSpPr>
          <p:cNvPr id="7" name="직사각형 6"/>
          <p:cNvSpPr/>
          <p:nvPr/>
        </p:nvSpPr>
        <p:spPr>
          <a:xfrm>
            <a:off x="4372067" y="3361586"/>
            <a:ext cx="5636479" cy="11079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altLang="ko-KR" sz="6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 Board</a:t>
            </a:r>
            <a:endParaRPr lang="ko-KR" altLang="en-US" sz="6600" dirty="0"/>
          </a:p>
        </p:txBody>
      </p:sp>
    </p:spTree>
    <p:extLst>
      <p:ext uri="{BB962C8B-B14F-4D97-AF65-F5344CB8AC3E}">
        <p14:creationId xmlns:p14="http://schemas.microsoft.com/office/powerpoint/2010/main" val="133428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916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595" y="135403"/>
            <a:ext cx="9496424" cy="6574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095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624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051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968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215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365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305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096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585743" y="3792181"/>
            <a:ext cx="11881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목적</a:t>
            </a:r>
            <a:endParaRPr lang="ko-KR" altLang="en-US" sz="36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46226" y="568332"/>
            <a:ext cx="12763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</a:p>
          <a:p>
            <a:pPr algn="ctr"/>
            <a:r>
              <a:rPr lang="ko-KR" altLang="en-US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</a:t>
            </a:r>
            <a:r>
              <a:rPr lang="ko-KR" altLang="en-US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획</a:t>
            </a:r>
            <a:endParaRPr lang="ko-KR" altLang="en-US" sz="30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5878234" y="2875337"/>
            <a:ext cx="2603130" cy="2603130"/>
            <a:chOff x="5739619" y="2137992"/>
            <a:chExt cx="2880360" cy="2880360"/>
          </a:xfrm>
        </p:grpSpPr>
        <p:sp>
          <p:nvSpPr>
            <p:cNvPr id="10" name="도넛 9"/>
            <p:cNvSpPr/>
            <p:nvPr/>
          </p:nvSpPr>
          <p:spPr>
            <a:xfrm>
              <a:off x="5739619" y="2137992"/>
              <a:ext cx="2880360" cy="2880360"/>
            </a:xfrm>
            <a:prstGeom prst="donut">
              <a:avLst>
                <a:gd name="adj" fmla="val 4789"/>
              </a:avLst>
            </a:prstGeom>
            <a:solidFill>
              <a:schemeClr val="bg1">
                <a:lumMod val="95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12" name="그룹 11"/>
            <p:cNvGrpSpPr/>
            <p:nvPr/>
          </p:nvGrpSpPr>
          <p:grpSpPr>
            <a:xfrm>
              <a:off x="5967079" y="2378465"/>
              <a:ext cx="458432" cy="458432"/>
              <a:chOff x="8097130" y="1271894"/>
              <a:chExt cx="2144150" cy="2144150"/>
            </a:xfrm>
          </p:grpSpPr>
          <p:sp>
            <p:nvSpPr>
              <p:cNvPr id="11" name="도넛 10"/>
              <p:cNvSpPr/>
              <p:nvPr/>
            </p:nvSpPr>
            <p:spPr>
              <a:xfrm>
                <a:off x="8097130" y="1271894"/>
                <a:ext cx="2144150" cy="2144150"/>
              </a:xfrm>
              <a:prstGeom prst="donut">
                <a:avLst>
                  <a:gd name="adj" fmla="val 17789"/>
                </a:avLst>
              </a:prstGeom>
              <a:solidFill>
                <a:schemeClr val="bg1">
                  <a:lumMod val="95000"/>
                </a:scheme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타원 2"/>
              <p:cNvSpPr/>
              <p:nvPr/>
            </p:nvSpPr>
            <p:spPr>
              <a:xfrm>
                <a:off x="8440615" y="1617785"/>
                <a:ext cx="1448972" cy="1448972"/>
              </a:xfrm>
              <a:prstGeom prst="ellipse">
                <a:avLst/>
              </a:prstGeom>
              <a:solidFill>
                <a:srgbClr val="3B7C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3" name="그룹 12"/>
            <p:cNvGrpSpPr/>
            <p:nvPr/>
          </p:nvGrpSpPr>
          <p:grpSpPr>
            <a:xfrm>
              <a:off x="7945112" y="2364587"/>
              <a:ext cx="458432" cy="458432"/>
              <a:chOff x="8097130" y="1271894"/>
              <a:chExt cx="2144150" cy="2144150"/>
            </a:xfrm>
          </p:grpSpPr>
          <p:sp>
            <p:nvSpPr>
              <p:cNvPr id="14" name="도넛 13"/>
              <p:cNvSpPr/>
              <p:nvPr/>
            </p:nvSpPr>
            <p:spPr>
              <a:xfrm>
                <a:off x="8097130" y="1271894"/>
                <a:ext cx="2144150" cy="2144150"/>
              </a:xfrm>
              <a:prstGeom prst="donut">
                <a:avLst>
                  <a:gd name="adj" fmla="val 17789"/>
                </a:avLst>
              </a:prstGeom>
              <a:solidFill>
                <a:schemeClr val="bg1">
                  <a:lumMod val="95000"/>
                </a:scheme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타원 14"/>
              <p:cNvSpPr/>
              <p:nvPr/>
            </p:nvSpPr>
            <p:spPr>
              <a:xfrm>
                <a:off x="8440615" y="1617785"/>
                <a:ext cx="1448972" cy="1448972"/>
              </a:xfrm>
              <a:prstGeom prst="ellipse">
                <a:avLst/>
              </a:prstGeom>
              <a:solidFill>
                <a:srgbClr val="3B7C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6" name="그룹 15"/>
            <p:cNvGrpSpPr/>
            <p:nvPr/>
          </p:nvGrpSpPr>
          <p:grpSpPr>
            <a:xfrm>
              <a:off x="7944234" y="4292826"/>
              <a:ext cx="458432" cy="458432"/>
              <a:chOff x="8097130" y="1271894"/>
              <a:chExt cx="2144150" cy="2144150"/>
            </a:xfrm>
          </p:grpSpPr>
          <p:sp>
            <p:nvSpPr>
              <p:cNvPr id="17" name="도넛 16"/>
              <p:cNvSpPr/>
              <p:nvPr/>
            </p:nvSpPr>
            <p:spPr>
              <a:xfrm>
                <a:off x="8097130" y="1271894"/>
                <a:ext cx="2144150" cy="2144150"/>
              </a:xfrm>
              <a:prstGeom prst="donut">
                <a:avLst>
                  <a:gd name="adj" fmla="val 17789"/>
                </a:avLst>
              </a:prstGeom>
              <a:solidFill>
                <a:schemeClr val="bg1">
                  <a:lumMod val="95000"/>
                </a:scheme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타원 17"/>
              <p:cNvSpPr/>
              <p:nvPr/>
            </p:nvSpPr>
            <p:spPr>
              <a:xfrm>
                <a:off x="8440615" y="1617785"/>
                <a:ext cx="1448972" cy="1448972"/>
              </a:xfrm>
              <a:prstGeom prst="ellipse">
                <a:avLst/>
              </a:prstGeom>
              <a:solidFill>
                <a:srgbClr val="3B7C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2" name="그룹 21"/>
            <p:cNvGrpSpPr/>
            <p:nvPr/>
          </p:nvGrpSpPr>
          <p:grpSpPr>
            <a:xfrm>
              <a:off x="5967079" y="4293189"/>
              <a:ext cx="458432" cy="458432"/>
              <a:chOff x="8097130" y="1271894"/>
              <a:chExt cx="2144150" cy="2144150"/>
            </a:xfrm>
          </p:grpSpPr>
          <p:sp>
            <p:nvSpPr>
              <p:cNvPr id="23" name="도넛 22"/>
              <p:cNvSpPr/>
              <p:nvPr/>
            </p:nvSpPr>
            <p:spPr>
              <a:xfrm>
                <a:off x="8097130" y="1271894"/>
                <a:ext cx="2144150" cy="2144150"/>
              </a:xfrm>
              <a:prstGeom prst="donut">
                <a:avLst>
                  <a:gd name="adj" fmla="val 17789"/>
                </a:avLst>
              </a:prstGeom>
              <a:solidFill>
                <a:schemeClr val="bg1">
                  <a:lumMod val="95000"/>
                </a:scheme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타원 23"/>
              <p:cNvSpPr/>
              <p:nvPr/>
            </p:nvSpPr>
            <p:spPr>
              <a:xfrm>
                <a:off x="8440615" y="1617785"/>
                <a:ext cx="1448972" cy="1448972"/>
              </a:xfrm>
              <a:prstGeom prst="ellipse">
                <a:avLst/>
              </a:prstGeom>
              <a:solidFill>
                <a:srgbClr val="3B7C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7" name="직사각형 26"/>
          <p:cNvSpPr/>
          <p:nvPr/>
        </p:nvSpPr>
        <p:spPr>
          <a:xfrm>
            <a:off x="8217804" y="2007387"/>
            <a:ext cx="3392275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6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원만한 대인관계 </a:t>
            </a:r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형성을</a:t>
            </a:r>
            <a:endParaRPr lang="en-US" altLang="ko-KR" sz="26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통한</a:t>
            </a:r>
            <a:r>
              <a:rPr lang="en-US" altLang="ko-KR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팀워크 </a:t>
            </a:r>
            <a:r>
              <a:rPr lang="ko-KR" altLang="en-US" sz="26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학습</a:t>
            </a:r>
            <a:endParaRPr lang="ko-KR" altLang="en-US" sz="2600" dirty="0"/>
          </a:p>
        </p:txBody>
      </p:sp>
      <p:sp>
        <p:nvSpPr>
          <p:cNvPr id="29" name="직사각형 28"/>
          <p:cNvSpPr/>
          <p:nvPr/>
        </p:nvSpPr>
        <p:spPr>
          <a:xfrm>
            <a:off x="8622913" y="4832136"/>
            <a:ext cx="2845651" cy="12926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프로젝트를 진행으로</a:t>
            </a:r>
            <a:endParaRPr lang="en-US" altLang="ko-KR" sz="26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생기는 성취감과</a:t>
            </a:r>
            <a:endParaRPr lang="en-US" altLang="ko-KR" sz="26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동기 부여</a:t>
            </a:r>
            <a:endParaRPr lang="ko-KR" altLang="en-US" sz="2600" dirty="0"/>
          </a:p>
        </p:txBody>
      </p:sp>
      <p:sp>
        <p:nvSpPr>
          <p:cNvPr id="31" name="직사각형 30"/>
          <p:cNvSpPr/>
          <p:nvPr/>
        </p:nvSpPr>
        <p:spPr>
          <a:xfrm>
            <a:off x="2712435" y="5145885"/>
            <a:ext cx="2747868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협업을 통한 </a:t>
            </a:r>
            <a:endParaRPr lang="en-US" altLang="ko-KR" sz="26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/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실무환경</a:t>
            </a:r>
            <a:r>
              <a:rPr lang="en-US" altLang="ko-KR" sz="26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간접 경험</a:t>
            </a:r>
            <a:endParaRPr lang="ko-KR" altLang="en-US" sz="2600" dirty="0"/>
          </a:p>
        </p:txBody>
      </p:sp>
      <p:sp>
        <p:nvSpPr>
          <p:cNvPr id="33" name="직사각형 32"/>
          <p:cNvSpPr/>
          <p:nvPr/>
        </p:nvSpPr>
        <p:spPr>
          <a:xfrm>
            <a:off x="2446016" y="2246279"/>
            <a:ext cx="3014287" cy="16927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2600" dirty="0" err="1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</a:t>
            </a:r>
            <a:r>
              <a:rPr lang="ko-KR" altLang="en-US" sz="26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정보 </a:t>
            </a:r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검색</a:t>
            </a:r>
            <a:endParaRPr lang="en-US" altLang="ko-KR" sz="26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/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웹사이트</a:t>
            </a:r>
            <a:r>
              <a:rPr lang="en-US" altLang="ko-KR" sz="26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구축을</a:t>
            </a:r>
            <a:r>
              <a:rPr lang="en-US" altLang="ko-KR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통한</a:t>
            </a:r>
            <a:endParaRPr lang="en-US" altLang="ko-KR" sz="26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/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프로그래밍</a:t>
            </a:r>
            <a:endParaRPr lang="en-US" altLang="ko-KR" sz="26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/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실력 </a:t>
            </a:r>
            <a:r>
              <a:rPr lang="ko-KR" altLang="en-US" sz="26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향상 및 </a:t>
            </a:r>
            <a:r>
              <a:rPr lang="ko-KR" altLang="en-US" sz="2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복습</a:t>
            </a:r>
            <a:endParaRPr lang="en-US" altLang="ko-KR" sz="26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5161703" y="885418"/>
            <a:ext cx="4057201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40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YouHyoo</a:t>
            </a:r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의 기획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17570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635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44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557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476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087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28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820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06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232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039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46226" y="568332"/>
            <a:ext cx="12763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</a:p>
          <a:p>
            <a:pPr algn="ctr"/>
            <a:r>
              <a:rPr lang="ko-KR" altLang="en-US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기획</a:t>
            </a:r>
            <a:endParaRPr lang="ko-KR" altLang="en-US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2725526" y="2098440"/>
            <a:ext cx="8983550" cy="3616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28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펜션을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검색</a:t>
            </a:r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비교하기 편리해진다</a:t>
            </a:r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</a:p>
          <a:p>
            <a:pPr marL="457200" indent="-457200">
              <a:buAutoNum type="arabicPeriod"/>
            </a:pPr>
            <a:endParaRPr lang="en-US" altLang="ko-KR" sz="11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en-US" altLang="ko-KR" sz="28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Youhyoo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의 리뷰게시판을 통해 사용자 중심의 정보를 </a:t>
            </a:r>
            <a:endParaRPr lang="en-US" altLang="ko-KR" sz="2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획득 할 수 있다</a:t>
            </a:r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  <a:endParaRPr lang="en-US" altLang="ko-KR" sz="2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endParaRPr lang="en-US" altLang="ko-KR" sz="11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3.</a:t>
            </a:r>
            <a:r>
              <a:rPr lang="ko-KR" altLang="en-US" sz="28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펜션주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입장에서도 따로 </a:t>
            </a:r>
            <a:r>
              <a:rPr lang="ko-KR" altLang="en-US" sz="28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펜션을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위한 웹 페이지를 제작 할 </a:t>
            </a:r>
            <a:endParaRPr lang="en-US" altLang="ko-KR" sz="2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ko-KR" altLang="en-US" sz="28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필요없이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8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펜션을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홍보 할 수 있다</a:t>
            </a:r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</a:p>
          <a:p>
            <a:endParaRPr lang="en-US" altLang="ko-KR" sz="11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4.</a:t>
            </a:r>
            <a:r>
              <a:rPr lang="ko-KR" altLang="en-US" sz="28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펜션을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이용하는 고객은 </a:t>
            </a:r>
            <a:r>
              <a:rPr lang="ko-KR" altLang="en-US" sz="28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펜션들의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경쟁을 통해 좀더 개선된 </a:t>
            </a:r>
            <a:endParaRPr lang="en-US" altLang="ko-KR" sz="2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환경에서 </a:t>
            </a:r>
            <a:r>
              <a:rPr lang="ko-KR" altLang="en-US" sz="28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펜션을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이용 할 수 있다</a:t>
            </a:r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  <a:endParaRPr lang="ko-KR" altLang="en-US" sz="2800" dirty="0"/>
          </a:p>
        </p:txBody>
      </p:sp>
      <p:sp>
        <p:nvSpPr>
          <p:cNvPr id="8" name="직사각형 7"/>
          <p:cNvSpPr/>
          <p:nvPr/>
        </p:nvSpPr>
        <p:spPr>
          <a:xfrm>
            <a:off x="6072851" y="885418"/>
            <a:ext cx="2165978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기대 효과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315820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957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851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46675" y="568332"/>
            <a:ext cx="17812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Story</a:t>
            </a:r>
          </a:p>
          <a:p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Board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68" y="135403"/>
            <a:ext cx="9516075" cy="65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0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79084" y="568332"/>
            <a:ext cx="121058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4</a:t>
            </a:r>
          </a:p>
          <a:p>
            <a:pPr algn="ctr"/>
            <a:r>
              <a:rPr lang="ko-KR" altLang="en-US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질문</a:t>
            </a:r>
            <a:endParaRPr lang="ko-KR" altLang="en-US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417785" y="2828835"/>
            <a:ext cx="1723549" cy="120032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72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질문</a:t>
            </a:r>
            <a:endParaRPr lang="ko-KR" altLang="en-US" sz="7200" dirty="0"/>
          </a:p>
        </p:txBody>
      </p:sp>
    </p:spTree>
    <p:extLst>
      <p:ext uri="{BB962C8B-B14F-4D97-AF65-F5344CB8AC3E}">
        <p14:creationId xmlns:p14="http://schemas.microsoft.com/office/powerpoint/2010/main" val="3637293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063997" y="2866969"/>
            <a:ext cx="4362092" cy="120032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72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감사합니다</a:t>
            </a:r>
            <a:endParaRPr lang="ko-KR" altLang="en-US" sz="7200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4657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46226" y="568332"/>
            <a:ext cx="12763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</a:p>
          <a:p>
            <a:pPr algn="ctr"/>
            <a:r>
              <a:rPr lang="ko-KR" altLang="en-US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기획</a:t>
            </a:r>
            <a:endParaRPr lang="ko-KR" altLang="en-US" sz="4800" dirty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072851" y="885418"/>
            <a:ext cx="2167581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개발 일정</a:t>
            </a:r>
            <a:endParaRPr lang="ko-KR" altLang="en-US" sz="4000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8863102"/>
              </p:ext>
            </p:extLst>
          </p:nvPr>
        </p:nvGraphicFramePr>
        <p:xfrm>
          <a:off x="2574444" y="1926764"/>
          <a:ext cx="9205895" cy="4280810"/>
        </p:xfrm>
        <a:graphic>
          <a:graphicData uri="http://schemas.openxmlformats.org/drawingml/2006/table">
            <a:tbl>
              <a:tblPr/>
              <a:tblGrid>
                <a:gridCol w="1061385"/>
                <a:gridCol w="1396872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294737"/>
                <a:gridCol w="426449"/>
                <a:gridCol w="426449"/>
              </a:tblGrid>
              <a:tr h="36643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주요 업무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상세 업무 내역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5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월 </a:t>
                      </a: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1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주차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5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월 </a:t>
                      </a: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2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주차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5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월 </a:t>
                      </a: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3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주차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5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월 </a:t>
                      </a: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4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주차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5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월 </a:t>
                      </a:r>
                      <a:r>
                        <a:rPr kumimoji="1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 5</a:t>
                      </a:r>
                      <a:r>
                        <a:rPr kumimoji="1" lang="ko-KR" alt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주차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567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월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화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수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목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금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월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화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수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목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금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월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화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수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목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금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월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화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수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목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금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월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  <a:cs typeface="굴림" pitchFamily="50" charset="-127"/>
                        </a:rPr>
                        <a:t>화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  <a:cs typeface="굴림" pitchFamily="50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77387">
                <a:tc rowSpan="6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업무분석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5757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조구성 조별 미팅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773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작품 선정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773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타당성 조사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773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작품 분석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773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작품 기초 설계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773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화면 스케치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7738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업무 설계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5757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DB </a:t>
                      </a: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설계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77387"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시스템개발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5757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디자인</a:t>
                      </a: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, </a:t>
                      </a: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코딩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773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테스트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773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피드백 실시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7738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발표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5757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최종발표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738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진척률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5757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계획</a:t>
                      </a: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옛날목욕탕L" pitchFamily="18" charset="-127"/>
                          <a:ea typeface="a옛날목욕탕L" pitchFamily="18" charset="-127"/>
                          <a:cs typeface="굴림" pitchFamily="50" charset="-127"/>
                        </a:rPr>
                        <a:t>(%)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D9D9D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25%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50% 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75%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charset="-127"/>
                          <a:ea typeface="나눔고딕" charset="-127"/>
                        </a:rPr>
                        <a:t>  100%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charset="-127"/>
                        <a:ea typeface="나눔고딕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3823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27790" y="568332"/>
            <a:ext cx="131318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endParaRPr lang="en-US" altLang="ko-KR" sz="48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환</a:t>
            </a:r>
            <a:r>
              <a:rPr lang="ko-KR" altLang="en-US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경</a:t>
            </a: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1737571"/>
              </p:ext>
            </p:extLst>
          </p:nvPr>
        </p:nvGraphicFramePr>
        <p:xfrm>
          <a:off x="3095569" y="2779786"/>
          <a:ext cx="8128000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5266"/>
                <a:gridCol w="5782734"/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구 분</a:t>
                      </a:r>
                      <a:endParaRPr lang="ko-KR" altLang="en-US" b="0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항 목</a:t>
                      </a:r>
                      <a:endParaRPr lang="ko-KR" altLang="en-US" b="0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>
                    <a:solidFill>
                      <a:srgbClr val="40404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O/S</a:t>
                      </a:r>
                      <a:endParaRPr lang="ko-KR" altLang="en-US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Microsoft</a:t>
                      </a:r>
                      <a:r>
                        <a:rPr lang="en-US" altLang="ko-KR" baseline="0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 Window 7 Professional</a:t>
                      </a:r>
                      <a:endParaRPr lang="ko-KR" altLang="en-US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Development Tool</a:t>
                      </a:r>
                      <a:endParaRPr lang="ko-KR" altLang="en-US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Eclipse Luna</a:t>
                      </a:r>
                      <a:endParaRPr lang="ko-KR" altLang="en-US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Database</a:t>
                      </a:r>
                      <a:endParaRPr lang="ko-KR" altLang="en-US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MySQL 5.5</a:t>
                      </a:r>
                      <a:endParaRPr lang="ko-KR" altLang="en-US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Language</a:t>
                      </a:r>
                      <a:endParaRPr lang="ko-KR" altLang="en-US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HTML, CSS, Java,</a:t>
                      </a:r>
                      <a:r>
                        <a:rPr lang="en-US" altLang="ko-KR" baseline="0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 </a:t>
                      </a:r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JSP,</a:t>
                      </a:r>
                      <a:r>
                        <a:rPr lang="en-US" altLang="ko-KR" baseline="0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 </a:t>
                      </a:r>
                      <a:r>
                        <a:rPr lang="en-US" altLang="ko-KR" baseline="0" dirty="0" err="1" smtClean="0">
                          <a:latin typeface="a옛날목욕탕L" pitchFamily="18" charset="-127"/>
                          <a:ea typeface="a옛날목욕탕L" pitchFamily="18" charset="-127"/>
                        </a:rPr>
                        <a:t>Javascript</a:t>
                      </a:r>
                      <a:endParaRPr lang="en-US" altLang="ko-KR" baseline="0" dirty="0" smtClean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Web Application</a:t>
                      </a:r>
                      <a:r>
                        <a:rPr lang="en-US" altLang="ko-KR" baseline="0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 Server</a:t>
                      </a:r>
                      <a:endParaRPr lang="ko-KR" altLang="en-US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Tomcat 7.0</a:t>
                      </a: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Java</a:t>
                      </a:r>
                      <a:r>
                        <a:rPr lang="en-US" altLang="ko-KR" baseline="0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 Version</a:t>
                      </a:r>
                      <a:endParaRPr lang="ko-KR" altLang="en-US" dirty="0">
                        <a:latin typeface="a옛날목욕탕L" pitchFamily="18" charset="-127"/>
                        <a:ea typeface="a옛날목욕탕L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latin typeface="a옛날목욕탕L" pitchFamily="18" charset="-127"/>
                          <a:ea typeface="a옛날목욕탕L" pitchFamily="18" charset="-127"/>
                        </a:rPr>
                        <a:t>build 1.7.0_79-b15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9" name="직사각형 8"/>
          <p:cNvSpPr/>
          <p:nvPr/>
        </p:nvSpPr>
        <p:spPr>
          <a:xfrm>
            <a:off x="6072851" y="885418"/>
            <a:ext cx="2234907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개발 환경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726801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타원 44"/>
          <p:cNvSpPr/>
          <p:nvPr/>
        </p:nvSpPr>
        <p:spPr>
          <a:xfrm>
            <a:off x="4476305" y="3454092"/>
            <a:ext cx="1458685" cy="14586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/>
          <p:cNvSpPr/>
          <p:nvPr/>
        </p:nvSpPr>
        <p:spPr>
          <a:xfrm>
            <a:off x="6262297" y="2727333"/>
            <a:ext cx="1458685" cy="14586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/>
          <p:cNvSpPr/>
          <p:nvPr/>
        </p:nvSpPr>
        <p:spPr>
          <a:xfrm>
            <a:off x="9765573" y="2736057"/>
            <a:ext cx="1458685" cy="14586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8051399" y="3441479"/>
            <a:ext cx="1458685" cy="14586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4026" y="2924847"/>
            <a:ext cx="1065323" cy="1185697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3522" y="3597900"/>
            <a:ext cx="1244252" cy="127535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7195" y="2881895"/>
            <a:ext cx="1240586" cy="12716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054" y="2820257"/>
            <a:ext cx="1271587" cy="1290287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27790" y="568332"/>
            <a:ext cx="131318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</a:p>
          <a:p>
            <a:pPr algn="ctr"/>
            <a:r>
              <a:rPr lang="ko-KR" altLang="en-US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환경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2866245" y="1913095"/>
            <a:ext cx="12602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김대진</a:t>
            </a:r>
            <a:endParaRPr lang="en-US" altLang="ko-KR" sz="3200" dirty="0" smtClean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6387148" y="1913095"/>
            <a:ext cx="120898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오동건</a:t>
            </a:r>
            <a:endParaRPr lang="en-US" altLang="ko-KR" sz="3200" dirty="0" smtClean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856761" y="1913094"/>
            <a:ext cx="12763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한진경</a:t>
            </a:r>
            <a:endParaRPr lang="en-US" altLang="ko-KR" sz="3200" dirty="0" smtClean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2682841" y="2651859"/>
            <a:ext cx="1627084" cy="1627082"/>
            <a:chOff x="2682841" y="1654629"/>
            <a:chExt cx="1627084" cy="1627082"/>
          </a:xfrm>
        </p:grpSpPr>
        <p:sp>
          <p:nvSpPr>
            <p:cNvPr id="18" name="타원 17"/>
            <p:cNvSpPr/>
            <p:nvPr/>
          </p:nvSpPr>
          <p:spPr>
            <a:xfrm>
              <a:off x="2682841" y="1654629"/>
              <a:ext cx="1627084" cy="1627082"/>
            </a:xfrm>
            <a:prstGeom prst="ellipse">
              <a:avLst/>
            </a:prstGeom>
            <a:noFill/>
            <a:ln w="295275">
              <a:solidFill>
                <a:srgbClr val="3B7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타원 1"/>
            <p:cNvSpPr/>
            <p:nvPr/>
          </p:nvSpPr>
          <p:spPr>
            <a:xfrm>
              <a:off x="2841897" y="1804341"/>
              <a:ext cx="1308973" cy="1308973"/>
            </a:xfrm>
            <a:prstGeom prst="ellipse">
              <a:avLst/>
            </a:prstGeom>
            <a:noFill/>
            <a:ln w="793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6178097" y="2651859"/>
            <a:ext cx="1627084" cy="1627082"/>
            <a:chOff x="2682841" y="1654629"/>
            <a:chExt cx="1627084" cy="1627082"/>
          </a:xfrm>
        </p:grpSpPr>
        <p:sp>
          <p:nvSpPr>
            <p:cNvPr id="20" name="타원 19"/>
            <p:cNvSpPr/>
            <p:nvPr/>
          </p:nvSpPr>
          <p:spPr>
            <a:xfrm>
              <a:off x="2682841" y="1654629"/>
              <a:ext cx="1627084" cy="1627082"/>
            </a:xfrm>
            <a:prstGeom prst="ellipse">
              <a:avLst/>
            </a:prstGeom>
            <a:noFill/>
            <a:ln w="295275">
              <a:solidFill>
                <a:srgbClr val="3B7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/>
            <p:cNvSpPr/>
            <p:nvPr/>
          </p:nvSpPr>
          <p:spPr>
            <a:xfrm>
              <a:off x="2841897" y="1804341"/>
              <a:ext cx="1308973" cy="1308973"/>
            </a:xfrm>
            <a:prstGeom prst="ellipse">
              <a:avLst/>
            </a:prstGeom>
            <a:noFill/>
            <a:ln w="793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9681374" y="2651859"/>
            <a:ext cx="1627084" cy="1627082"/>
            <a:chOff x="2682841" y="1654629"/>
            <a:chExt cx="1627084" cy="1627082"/>
          </a:xfrm>
        </p:grpSpPr>
        <p:sp>
          <p:nvSpPr>
            <p:cNvPr id="23" name="타원 22"/>
            <p:cNvSpPr/>
            <p:nvPr/>
          </p:nvSpPr>
          <p:spPr>
            <a:xfrm>
              <a:off x="2682841" y="1654629"/>
              <a:ext cx="1627084" cy="1627082"/>
            </a:xfrm>
            <a:prstGeom prst="ellipse">
              <a:avLst/>
            </a:prstGeom>
            <a:noFill/>
            <a:ln w="295275">
              <a:solidFill>
                <a:srgbClr val="3B7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/>
            <p:cNvSpPr/>
            <p:nvPr/>
          </p:nvSpPr>
          <p:spPr>
            <a:xfrm>
              <a:off x="2841897" y="1804341"/>
              <a:ext cx="1308973" cy="1308973"/>
            </a:xfrm>
            <a:prstGeom prst="ellipse">
              <a:avLst/>
            </a:prstGeom>
            <a:noFill/>
            <a:ln w="793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4381220" y="3379237"/>
            <a:ext cx="1627084" cy="1627082"/>
            <a:chOff x="2682841" y="1654629"/>
            <a:chExt cx="1627084" cy="1627082"/>
          </a:xfrm>
        </p:grpSpPr>
        <p:sp>
          <p:nvSpPr>
            <p:cNvPr id="29" name="타원 28"/>
            <p:cNvSpPr/>
            <p:nvPr/>
          </p:nvSpPr>
          <p:spPr>
            <a:xfrm>
              <a:off x="2682841" y="1654629"/>
              <a:ext cx="1627084" cy="1627082"/>
            </a:xfrm>
            <a:prstGeom prst="ellipse">
              <a:avLst/>
            </a:prstGeom>
            <a:noFill/>
            <a:ln w="295275">
              <a:solidFill>
                <a:srgbClr val="3B7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/>
            <p:cNvSpPr/>
            <p:nvPr/>
          </p:nvSpPr>
          <p:spPr>
            <a:xfrm>
              <a:off x="2841897" y="1804341"/>
              <a:ext cx="1308973" cy="1308973"/>
            </a:xfrm>
            <a:prstGeom prst="ellipse">
              <a:avLst/>
            </a:prstGeom>
            <a:noFill/>
            <a:ln w="793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3" name="직사각형 32"/>
          <p:cNvSpPr/>
          <p:nvPr/>
        </p:nvSpPr>
        <p:spPr>
          <a:xfrm>
            <a:off x="8170641" y="2640472"/>
            <a:ext cx="122020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이정은</a:t>
            </a:r>
            <a:endParaRPr lang="en-US" altLang="ko-KR" sz="3200" dirty="0" smtClean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4583522" y="2640472"/>
            <a:ext cx="124425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박기웅</a:t>
            </a:r>
            <a:endParaRPr lang="en-US" altLang="ko-KR" sz="3200" dirty="0" smtClean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028" y="3616888"/>
            <a:ext cx="1128820" cy="1256370"/>
          </a:xfrm>
          <a:prstGeom prst="rect">
            <a:avLst/>
          </a:prstGeom>
        </p:spPr>
      </p:pic>
      <p:grpSp>
        <p:nvGrpSpPr>
          <p:cNvPr id="25" name="그룹 24"/>
          <p:cNvGrpSpPr/>
          <p:nvPr/>
        </p:nvGrpSpPr>
        <p:grpSpPr>
          <a:xfrm>
            <a:off x="7967202" y="3379237"/>
            <a:ext cx="1627084" cy="1627082"/>
            <a:chOff x="2682841" y="1654629"/>
            <a:chExt cx="1627084" cy="1627082"/>
          </a:xfrm>
        </p:grpSpPr>
        <p:sp>
          <p:nvSpPr>
            <p:cNvPr id="26" name="타원 25"/>
            <p:cNvSpPr/>
            <p:nvPr/>
          </p:nvSpPr>
          <p:spPr>
            <a:xfrm>
              <a:off x="2682841" y="1654629"/>
              <a:ext cx="1627084" cy="1627082"/>
            </a:xfrm>
            <a:prstGeom prst="ellipse">
              <a:avLst/>
            </a:prstGeom>
            <a:noFill/>
            <a:ln w="295275">
              <a:solidFill>
                <a:srgbClr val="3B7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/>
            <p:cNvSpPr/>
            <p:nvPr/>
          </p:nvSpPr>
          <p:spPr>
            <a:xfrm>
              <a:off x="2841897" y="1804341"/>
              <a:ext cx="1308973" cy="1308973"/>
            </a:xfrm>
            <a:prstGeom prst="ellipse">
              <a:avLst/>
            </a:prstGeom>
            <a:noFill/>
            <a:ln w="793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직사각형 42"/>
          <p:cNvSpPr/>
          <p:nvPr/>
        </p:nvSpPr>
        <p:spPr>
          <a:xfrm>
            <a:off x="4572932" y="885418"/>
            <a:ext cx="4867038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팀</a:t>
            </a:r>
            <a:r>
              <a:rPr lang="ko-KR" altLang="en-US" sz="40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원</a:t>
            </a:r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소개 </a:t>
            </a:r>
            <a:r>
              <a:rPr lang="ko-KR" altLang="en-US" sz="40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밎</a:t>
            </a:r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담당 업무</a:t>
            </a:r>
            <a:endParaRPr lang="ko-KR" altLang="en-US" sz="4000" dirty="0"/>
          </a:p>
        </p:txBody>
      </p:sp>
      <p:cxnSp>
        <p:nvCxnSpPr>
          <p:cNvPr id="36" name="직선 화살표 연결선 35"/>
          <p:cNvCxnSpPr/>
          <p:nvPr/>
        </p:nvCxnSpPr>
        <p:spPr>
          <a:xfrm>
            <a:off x="3496385" y="4148765"/>
            <a:ext cx="0" cy="882576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/>
          <p:cNvSpPr/>
          <p:nvPr/>
        </p:nvSpPr>
        <p:spPr>
          <a:xfrm>
            <a:off x="2775936" y="4723564"/>
            <a:ext cx="1440898" cy="30777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디테일 </a:t>
            </a:r>
            <a:r>
              <a:rPr lang="ko-KR" altLang="en-US" sz="1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뷰</a:t>
            </a:r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담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당</a:t>
            </a:r>
            <a:endParaRPr lang="ko-KR" altLang="en-US" sz="1400" dirty="0"/>
          </a:p>
        </p:txBody>
      </p:sp>
      <p:cxnSp>
        <p:nvCxnSpPr>
          <p:cNvPr id="40" name="직선 화살표 연결선 39"/>
          <p:cNvCxnSpPr/>
          <p:nvPr/>
        </p:nvCxnSpPr>
        <p:spPr>
          <a:xfrm>
            <a:off x="5196754" y="4885355"/>
            <a:ext cx="0" cy="795767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/>
          <p:cNvSpPr/>
          <p:nvPr/>
        </p:nvSpPr>
        <p:spPr>
          <a:xfrm>
            <a:off x="4476305" y="5471597"/>
            <a:ext cx="1440898" cy="7386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 err="1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펜션에</a:t>
            </a:r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질문하기</a:t>
            </a:r>
            <a:r>
              <a:rPr lang="en-US" altLang="ko-KR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,</a:t>
            </a:r>
          </a:p>
          <a:p>
            <a:pPr algn="ctr"/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유휴에 질문하기</a:t>
            </a:r>
            <a:r>
              <a:rPr lang="en-US" altLang="ko-KR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,  </a:t>
            </a:r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리뷰 게시판 담담</a:t>
            </a:r>
          </a:p>
        </p:txBody>
      </p:sp>
      <p:cxnSp>
        <p:nvCxnSpPr>
          <p:cNvPr id="46" name="직선 화살표 연결선 45"/>
          <p:cNvCxnSpPr/>
          <p:nvPr/>
        </p:nvCxnSpPr>
        <p:spPr>
          <a:xfrm>
            <a:off x="8780741" y="4885355"/>
            <a:ext cx="0" cy="882576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/>
          <p:cNvSpPr/>
          <p:nvPr/>
        </p:nvSpPr>
        <p:spPr>
          <a:xfrm>
            <a:off x="8060292" y="5465274"/>
            <a:ext cx="1440898" cy="7386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데이터베이스 </a:t>
            </a:r>
            <a:endParaRPr lang="en-US" altLang="ko-KR" sz="1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구성</a:t>
            </a:r>
            <a:r>
              <a:rPr lang="en-US" altLang="ko-KR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한번에 </a:t>
            </a:r>
            <a:endParaRPr lang="en-US" altLang="ko-KR" sz="1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검색기능 담당</a:t>
            </a:r>
            <a:endParaRPr lang="ko-KR" altLang="en-US" sz="1400" dirty="0"/>
          </a:p>
        </p:txBody>
      </p:sp>
      <p:cxnSp>
        <p:nvCxnSpPr>
          <p:cNvPr id="48" name="직선 화살표 연결선 47"/>
          <p:cNvCxnSpPr/>
          <p:nvPr/>
        </p:nvCxnSpPr>
        <p:spPr>
          <a:xfrm>
            <a:off x="6991640" y="4145800"/>
            <a:ext cx="0" cy="882576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/>
          <p:cNvSpPr/>
          <p:nvPr/>
        </p:nvSpPr>
        <p:spPr>
          <a:xfrm>
            <a:off x="6271191" y="4723564"/>
            <a:ext cx="1440898" cy="5232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기타 검색기능</a:t>
            </a:r>
            <a:r>
              <a:rPr lang="en-US" altLang="ko-KR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</a:p>
          <a:p>
            <a:pPr algn="ctr"/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품질 관리 담당</a:t>
            </a:r>
            <a:endParaRPr lang="ko-KR" altLang="en-US" sz="1400" dirty="0"/>
          </a:p>
        </p:txBody>
      </p:sp>
      <p:cxnSp>
        <p:nvCxnSpPr>
          <p:cNvPr id="50" name="직선 화살표 연결선 49"/>
          <p:cNvCxnSpPr/>
          <p:nvPr/>
        </p:nvCxnSpPr>
        <p:spPr>
          <a:xfrm>
            <a:off x="10516687" y="4149632"/>
            <a:ext cx="0" cy="882576"/>
          </a:xfrm>
          <a:prstGeom prst="straightConnector1">
            <a:avLst/>
          </a:prstGeom>
          <a:ln w="38100">
            <a:solidFill>
              <a:srgbClr val="40404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/>
          <p:cNvSpPr/>
          <p:nvPr/>
        </p:nvSpPr>
        <p:spPr>
          <a:xfrm>
            <a:off x="9796238" y="4727396"/>
            <a:ext cx="1440898" cy="5232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로그인 및 유저 </a:t>
            </a:r>
            <a:endParaRPr lang="en-US" altLang="ko-KR" sz="1400" dirty="0" smtClean="0">
              <a:solidFill>
                <a:schemeClr val="bg1">
                  <a:lumMod val="9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4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관리 파트 담당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808936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99761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78286" y="568332"/>
            <a:ext cx="12121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</a:p>
          <a:p>
            <a:pPr algn="ctr"/>
            <a:r>
              <a:rPr lang="ko-KR" altLang="en-US" sz="48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</a:t>
            </a:r>
            <a:r>
              <a:rPr lang="ko-KR" altLang="en-US" sz="4800" dirty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성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5717787" y="885418"/>
            <a:ext cx="2945037" cy="70788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프로젝트 구성</a:t>
            </a:r>
            <a:endParaRPr lang="ko-KR" altLang="en-US" sz="4000" dirty="0"/>
          </a:p>
        </p:txBody>
      </p:sp>
      <p:sp>
        <p:nvSpPr>
          <p:cNvPr id="7" name="직사각형 6"/>
          <p:cNvSpPr/>
          <p:nvPr/>
        </p:nvSpPr>
        <p:spPr>
          <a:xfrm>
            <a:off x="4847357" y="3361586"/>
            <a:ext cx="4685898" cy="212365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altLang="ko-KR" sz="6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Site</a:t>
            </a:r>
          </a:p>
          <a:p>
            <a:pPr algn="ctr"/>
            <a:r>
              <a:rPr lang="en-US" altLang="ko-KR" sz="6600" dirty="0" smtClean="0">
                <a:solidFill>
                  <a:schemeClr val="bg1">
                    <a:lumMod val="9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Structure</a:t>
            </a:r>
            <a:endParaRPr lang="ko-KR" altLang="en-US" sz="6600" dirty="0"/>
          </a:p>
        </p:txBody>
      </p:sp>
    </p:spTree>
    <p:extLst>
      <p:ext uri="{BB962C8B-B14F-4D97-AF65-F5344CB8AC3E}">
        <p14:creationId xmlns:p14="http://schemas.microsoft.com/office/powerpoint/2010/main" val="173737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3372</TotalTime>
  <Words>1702</Words>
  <Application>Microsoft Office PowerPoint</Application>
  <PresentationFormat>사용자 지정</PresentationFormat>
  <Paragraphs>1208</Paragraphs>
  <Slides>54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54</vt:i4>
      </vt:variant>
    </vt:vector>
  </HeadingPairs>
  <TitlesOfParts>
    <vt:vector size="55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Frank</cp:lastModifiedBy>
  <cp:revision>162</cp:revision>
  <dcterms:created xsi:type="dcterms:W3CDTF">2015-04-04T02:27:52Z</dcterms:created>
  <dcterms:modified xsi:type="dcterms:W3CDTF">2016-05-13T16:41:53Z</dcterms:modified>
</cp:coreProperties>
</file>

<file path=docProps/thumbnail.jpeg>
</file>